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263" r:id="rId4"/>
    <p:sldId id="267" r:id="rId5"/>
    <p:sldId id="259" r:id="rId6"/>
    <p:sldId id="257" r:id="rId7"/>
    <p:sldId id="268" r:id="rId8"/>
    <p:sldId id="260" r:id="rId9"/>
    <p:sldId id="269" r:id="rId10"/>
    <p:sldId id="261" r:id="rId11"/>
    <p:sldId id="262" r:id="rId12"/>
    <p:sldId id="270" r:id="rId13"/>
    <p:sldId id="271" r:id="rId14"/>
    <p:sldId id="264" r:id="rId15"/>
    <p:sldId id="280" r:id="rId16"/>
    <p:sldId id="265" r:id="rId17"/>
    <p:sldId id="272" r:id="rId18"/>
    <p:sldId id="279" r:id="rId19"/>
    <p:sldId id="282" r:id="rId20"/>
    <p:sldId id="274" r:id="rId21"/>
    <p:sldId id="275" r:id="rId22"/>
    <p:sldId id="276" r:id="rId23"/>
    <p:sldId id="285" r:id="rId24"/>
    <p:sldId id="284" r:id="rId25"/>
    <p:sldId id="273" r:id="rId26"/>
    <p:sldId id="266" r:id="rId27"/>
    <p:sldId id="258" r:id="rId2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326E5F56-E0F9-48A2-A938-94339B18F58F}">
          <p14:sldIdLst>
            <p14:sldId id="256"/>
            <p14:sldId id="283"/>
            <p14:sldId id="263"/>
            <p14:sldId id="267"/>
            <p14:sldId id="259"/>
            <p14:sldId id="257"/>
            <p14:sldId id="268"/>
            <p14:sldId id="260"/>
            <p14:sldId id="269"/>
            <p14:sldId id="261"/>
            <p14:sldId id="262"/>
            <p14:sldId id="270"/>
            <p14:sldId id="271"/>
            <p14:sldId id="264"/>
            <p14:sldId id="280"/>
            <p14:sldId id="265"/>
            <p14:sldId id="272"/>
            <p14:sldId id="279"/>
            <p14:sldId id="282"/>
            <p14:sldId id="274"/>
            <p14:sldId id="275"/>
            <p14:sldId id="276"/>
            <p14:sldId id="285"/>
            <p14:sldId id="284"/>
            <p14:sldId id="273"/>
            <p14:sldId id="266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165A-B74F-449A-8F8B-8F0E22260FD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30760-63B0-4D1E-B950-C18C6FA6B5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877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30760-63B0-4D1E-B950-C18C6FA6B5DE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870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38000-186B-4CC2-A3C0-00660ECC0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800BA0-352A-467C-A85A-8E6F11554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4094DE-6D47-4F51-A4AB-10E5145A5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8CF7E7E-7667-4CC1-A11B-CBB86151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03FD27F-AC51-4042-8B77-F0548ADA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616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843BF-81BF-485B-8A06-10B10011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F1F2374-C273-4EA3-B977-DB2D4D4B2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F5E44C0-4D27-4592-877A-67469001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3100A7-3E56-4406-92DE-3675560F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89BCCF3-5DAE-4C5A-9FA2-4768A083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844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8CFAF58-17A2-46CF-A97D-0A77B05D2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2C3E44E-9C34-461F-9528-B51CDFFE8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3DD5FA5-8E55-4183-9300-27CFA7D4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4A0C7DD-86EB-4E71-95E5-D4693B37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D95F799-ACA5-4881-88DE-6E1955DD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591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0A3E5-2B50-4F01-914C-18C6D8E1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75B7FE-0121-4D6D-9C4E-5B9EDD56B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5C46F93-A287-49BA-9EFE-BBA087DA4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B4211B8-D76D-44D2-8A20-8DBE6EF76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C98AE63-8EA1-436A-BCCF-991C1C13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758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F233B-4BEC-4D21-BD4C-9CBE67BD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09A280-2510-4951-80D3-2275E6512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604551-AA28-4C0D-9CA7-C683F6BE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27AC3F0-E75E-480A-B88E-E769EF49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818A41E-3962-4AAE-8DA7-C2D7D029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064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E6340-8B66-4E38-8F05-BDE2158D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3D705A5-65F5-4DC4-A838-90C1CCB4C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70033CF-A118-4312-B406-E5E8D735D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DAA422C-7C8D-42F6-9EFB-678534EE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65CE953-BB20-49B3-8AB1-E9036C9CC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A1F279F-8BF4-4EFF-8BCC-4E5BB02A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251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FAA37-0FA0-4781-83F9-43BA54E9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21BE1B-37A0-4667-975F-C4ED026EF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5F144E7-5766-44F1-A85B-F6720A9CB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2118CA-A475-48AC-8AEE-5D2D9FDB7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172B116-0521-4C45-ABB5-2B1BC1B0C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4A5BBD9-9313-4AC9-8D9C-5D68E82E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B63A8259-F226-4111-BE71-8B84C9DA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52B00E2-9122-45D8-84CD-3AC73238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343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33D8F-3DF7-47E4-8EB2-F20C40A3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FC260B1-4685-4F64-8EF4-FD1BEE73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16B758E-A9BD-4673-8E6B-DA9DB169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8EE6654-BE62-44ED-97B4-9D375B25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805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5FF26A6-81EA-41A9-A3C4-167FDE3D4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EE0662C-5EBF-48E0-8CFD-E5FF4F99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2CE30C9-110C-415F-9C1A-455C50D7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280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7D44E-DD60-4744-8C19-B5BC77CF8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2552D4-9C5B-4C01-922B-059F5D02B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888B55-68B4-4562-B2FC-0BCFBD43E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1147EB9-3B14-4AE5-B03A-507386A2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238A41E-FFC9-4B0A-B6F0-5638F61D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6B28E99-05BF-42B5-B15A-078EB523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447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57B72-EEA7-42F0-BD21-A49DB1E31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891284F9-7297-476C-84E5-A1862BFF22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8A643AC-304D-421A-A7D1-7571BE5F9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18C0D9E-BDDD-41A4-8EFF-A7EFF68E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E3AF716-7F9A-4A54-A6F0-22E155148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9D40368-72AC-4C76-B6E1-0500A7D3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665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F467867-D3AE-49A0-A337-E291F1F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92F53B-EAC2-496B-B728-7CBA96A3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F52645F-35DF-47A2-8B77-DBD11352A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04551-E845-4171-9F2A-891D3E4C32C2}" type="datetimeFigureOut">
              <a:rPr lang="sk-SK" smtClean="0"/>
              <a:t>28. 4. 2020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ECFD492-03F3-4DF6-83B6-44419C236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9ECA090-D9E3-4FF5-830C-906FC5ED0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85A9E-AA6B-4F04-8BAC-7F3E9A04F4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60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rHO8AIoKi8&amp;list=PLUFt6l56I7m1V25sgUz2zVAE-rZAdehAU" TargetMode="External"/><Relationship Id="rId13" Type="http://schemas.openxmlformats.org/officeDocument/2006/relationships/hyperlink" Target="https://najlepsiepredeti.sk/o-hmyze/" TargetMode="External"/><Relationship Id="rId3" Type="http://schemas.openxmlformats.org/officeDocument/2006/relationships/hyperlink" Target="https://www.youtube.com/watch?v=ri8G3UOdgbI" TargetMode="External"/><Relationship Id="rId7" Type="http://schemas.openxmlformats.org/officeDocument/2006/relationships/hyperlink" Target="https://www.youtube.com/watch?v=XH2Xapk312U&amp;list=PLVOcvpUZsRhSbfbona-oaQbxpq1kHe5H8" TargetMode="External"/><Relationship Id="rId12" Type="http://schemas.openxmlformats.org/officeDocument/2006/relationships/hyperlink" Target="https://www.alinka.sk/c/mravcekovia-2598.html" TargetMode="External"/><Relationship Id="rId2" Type="http://schemas.openxmlformats.org/officeDocument/2006/relationships/hyperlink" Target="https://www.youtube.com/watch?v=84VEyXKdYU8" TargetMode="External"/><Relationship Id="rId16" Type="http://schemas.openxmlformats.org/officeDocument/2006/relationships/hyperlink" Target="http://www.kafomet.s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5HavuQtg2ek" TargetMode="External"/><Relationship Id="rId11" Type="http://schemas.openxmlformats.org/officeDocument/2006/relationships/hyperlink" Target="https://www.youtube.com/watch?v=JoqvaloTmzU" TargetMode="External"/><Relationship Id="rId5" Type="http://schemas.openxmlformats.org/officeDocument/2006/relationships/hyperlink" Target="https://www.youtube.com/watch?v=ovM3dxLmSYs" TargetMode="External"/><Relationship Id="rId15" Type="http://schemas.openxmlformats.org/officeDocument/2006/relationships/hyperlink" Target="http://www.babarik.sk/page23.html" TargetMode="External"/><Relationship Id="rId10" Type="http://schemas.openxmlformats.org/officeDocument/2006/relationships/hyperlink" Target="https://www.youtube.com/watch?v=tIQWaXtoN4Q" TargetMode="External"/><Relationship Id="rId4" Type="http://schemas.openxmlformats.org/officeDocument/2006/relationships/hyperlink" Target="https://www.veselerozpravky.sk/co-sa-deje-v-trave-cervik/" TargetMode="External"/><Relationship Id="rId9" Type="http://schemas.openxmlformats.org/officeDocument/2006/relationships/hyperlink" Target="https://www.youtube.com/watch?v=iBID6eIEpLA&amp;list=PLoRDlhkUX0tU0pKR8fWRFVXQ-vBRFzQ3h" TargetMode="External"/><Relationship Id="rId14" Type="http://schemas.openxmlformats.org/officeDocument/2006/relationships/hyperlink" Target="https://www.alinka.sk/c/chrobaciky-2017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D94346A1-7023-4C09-A0A0-58EAE3BA7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DBFB543-1F3B-4361-A82F-E20911203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300" y="507999"/>
            <a:ext cx="5359400" cy="982663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LÚČNY SVET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91AA87A-6CBA-40EF-992C-E2B0751D64DB}"/>
              </a:ext>
            </a:extLst>
          </p:cNvPr>
          <p:cNvSpPr txBox="1"/>
          <p:nvPr/>
        </p:nvSpPr>
        <p:spPr>
          <a:xfrm>
            <a:off x="0" y="6350001"/>
            <a:ext cx="43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Vypracovala: Mgr. Sylvia </a:t>
            </a:r>
            <a:r>
              <a:rPr lang="sk-S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Kompanová</a:t>
            </a: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53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id="{1AF42EA9-AFCF-4D53-9832-03307FDDAAFF}"/>
              </a:ext>
            </a:extLst>
          </p:cNvPr>
          <p:cNvSpPr txBox="1"/>
          <p:nvPr/>
        </p:nvSpPr>
        <p:spPr>
          <a:xfrm>
            <a:off x="8070131" y="1250471"/>
            <a:ext cx="3789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KEĎ JE V LETE VEČER TMA,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TRÁVE SEDÍ, KRÁSNE HRÁ.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BRADU DÁ HUSLIČKY,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NEŽNÉ CVRKÁ PESIČKY.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JE TO? (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CVRČEK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202ED6B3-0D49-4B1A-87AB-63E128EC9413}"/>
              </a:ext>
            </a:extLst>
          </p:cNvPr>
          <p:cNvSpPr/>
          <p:nvPr/>
        </p:nvSpPr>
        <p:spPr>
          <a:xfrm>
            <a:off x="591270" y="258901"/>
            <a:ext cx="37212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MAJSTER CVRČEK VIRTUÓZ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NAJKRAJŠIE, ČO MÔŽE BYŤ,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NA LÚČKE SI ZANÔTIŤ.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HRDLE ZLATA VEĽA MÁM,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SLNIEČKU RÁD ZASPIEVAM.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– LA – LA – LÁÁÁÁÁ.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TUDY – LUDY,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AJ NA HUSLIACH SI ZAHRÁM.</a:t>
            </a:r>
          </a:p>
        </p:txBody>
      </p:sp>
      <p:pic>
        <p:nvPicPr>
          <p:cNvPr id="11" name="Picture 2" descr="Cute cricket cartoon presenting Royalty Free Vector Image">
            <a:extLst>
              <a:ext uri="{FF2B5EF4-FFF2-40B4-BE49-F238E27FC236}">
                <a16:creationId xmlns:a16="http://schemas.microsoft.com/office/drawing/2014/main" id="{9CF90012-DEFF-4260-9FC8-A9DBB714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190" l="4420" r="92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17" y="4668559"/>
            <a:ext cx="971520" cy="14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cricket cartoon presenting Royalty Free Vector Image">
            <a:extLst>
              <a:ext uri="{FF2B5EF4-FFF2-40B4-BE49-F238E27FC236}">
                <a16:creationId xmlns:a16="http://schemas.microsoft.com/office/drawing/2014/main" id="{D7E99385-1284-41F6-BEE1-67D2A35C0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190" l="4420" r="92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095999" y="3721408"/>
            <a:ext cx="1508567" cy="19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cricket cartoon presenting Royalty Free Vector Image">
            <a:extLst>
              <a:ext uri="{FF2B5EF4-FFF2-40B4-BE49-F238E27FC236}">
                <a16:creationId xmlns:a16="http://schemas.microsoft.com/office/drawing/2014/main" id="{02413BFC-46AF-4043-8F92-BC175503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190" l="4420" r="92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04001" flipV="1">
            <a:off x="2332779" y="5104422"/>
            <a:ext cx="869532" cy="11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cricket cartoon presenting Royalty Free Vector Image">
            <a:extLst>
              <a:ext uri="{FF2B5EF4-FFF2-40B4-BE49-F238E27FC236}">
                <a16:creationId xmlns:a16="http://schemas.microsoft.com/office/drawing/2014/main" id="{4E7827E6-96B5-40D1-B7F8-34AF80B4D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190" l="4420" r="92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68" y="5154846"/>
            <a:ext cx="583036" cy="89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99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398AB6C-075E-4548-8E16-A81B1CA9D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A79FC9F-CECA-4D66-A32F-8D92ED84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71" y="239620"/>
            <a:ext cx="5885329" cy="710640"/>
          </a:xfrm>
        </p:spPr>
        <p:txBody>
          <a:bodyPr>
            <a:normAutofit/>
          </a:bodyPr>
          <a:lstStyle/>
          <a:p>
            <a:pPr algn="ctr"/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SVÄTOJÁNSKA MUŠKA</a:t>
            </a:r>
          </a:p>
        </p:txBody>
      </p:sp>
    </p:spTree>
    <p:extLst>
      <p:ext uri="{BB962C8B-B14F-4D97-AF65-F5344CB8AC3E}">
        <p14:creationId xmlns:p14="http://schemas.microsoft.com/office/powerpoint/2010/main" val="75773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>
            <a:extLst>
              <a:ext uri="{FF2B5EF4-FFF2-40B4-BE49-F238E27FC236}">
                <a16:creationId xmlns:a16="http://schemas.microsoft.com/office/drawing/2014/main" id="{2148D512-87AF-48E8-8D48-6872655FE5FC}"/>
              </a:ext>
            </a:extLst>
          </p:cNvPr>
          <p:cNvSpPr/>
          <p:nvPr/>
        </p:nvSpPr>
        <p:spPr>
          <a:xfrm>
            <a:off x="1061347" y="903356"/>
            <a:ext cx="25798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 DNE SPÁVA,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VEČER VSTÁVA,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KEĎ PO HORE LETÍ,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CESTU SI SVIETI.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SVÄTOJÁNSKA MUŠKA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2489CBC-073F-4DE8-ACCB-354F9F6DFD02}"/>
              </a:ext>
            </a:extLst>
          </p:cNvPr>
          <p:cNvSpPr txBox="1"/>
          <p:nvPr/>
        </p:nvSpPr>
        <p:spPr>
          <a:xfrm>
            <a:off x="8524650" y="758016"/>
            <a:ext cx="26822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 TO V TEJ TME POLETUJE?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ZELENO SVETIELKUJE?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TO LIENKA?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TO MUŠKA?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TAKTO SVIETI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 SVETLUŠKA.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SVÄTOJÁNSKA MUŠKA JE TO,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ČLOVEK O NEJ VIE TO.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376B8D19-87AA-4538-83CA-BF3D0D926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50" l="10000" r="90000">
                        <a14:foregroundMark x1="21630" y1="38375" x2="32500" y2="45625"/>
                        <a14:foregroundMark x1="20761" y1="49375" x2="28913" y2="46250"/>
                        <a14:foregroundMark x1="65870" y1="35875" x2="75652" y2="40625"/>
                        <a14:foregroundMark x1="70000" y1="39375" x2="72717" y2="48125"/>
                        <a14:foregroundMark x1="77826" y1="52750" x2="77283" y2="46500"/>
                        <a14:foregroundMark x1="38152" y1="13125" x2="38152" y2="13125"/>
                        <a14:foregroundMark x1="43370" y1="11250" x2="43370" y2="11250"/>
                        <a14:foregroundMark x1="41739" y1="6875" x2="41739" y2="6875"/>
                        <a14:foregroundMark x1="41413" y1="4000" x2="41413" y2="4000"/>
                        <a14:foregroundMark x1="35761" y1="6875" x2="35761" y2="6875"/>
                        <a14:foregroundMark x1="33804" y1="5000" x2="33804" y2="5000"/>
                        <a14:foregroundMark x1="40326" y1="2500" x2="40326" y2="2500"/>
                        <a14:foregroundMark x1="42826" y1="9625" x2="42826" y2="9625"/>
                        <a14:foregroundMark x1="42826" y1="14625" x2="42826" y2="14625"/>
                        <a14:foregroundMark x1="43587" y1="18125" x2="43587" y2="18125"/>
                        <a14:foregroundMark x1="19457" y1="38125" x2="31957" y2="38750"/>
                        <a14:foregroundMark x1="56630" y1="42500" x2="58043" y2="39375"/>
                        <a14:foregroundMark x1="36848" y1="10250" x2="36848" y2="10250"/>
                        <a14:foregroundMark x1="38696" y1="14625" x2="38696" y2="14625"/>
                        <a14:foregroundMark x1="40109" y1="16250" x2="40109" y2="16250"/>
                        <a14:foregroundMark x1="37609" y1="15000" x2="37609" y2="15000"/>
                        <a14:foregroundMark x1="37609" y1="15000" x2="37609" y2="15000"/>
                        <a14:foregroundMark x1="43587" y1="16500" x2="43587" y2="16500"/>
                        <a14:foregroundMark x1="43587" y1="12750" x2="43587" y2="12750"/>
                        <a14:foregroundMark x1="41196" y1="5625" x2="41196" y2="5625"/>
                        <a14:foregroundMark x1="41413" y1="7125" x2="41413" y2="7125"/>
                        <a14:foregroundMark x1="42283" y1="9375" x2="42283" y2="9375"/>
                        <a14:foregroundMark x1="43370" y1="12500" x2="43370" y2="12500"/>
                        <a14:foregroundMark x1="36304" y1="10000" x2="36304" y2="10000"/>
                        <a14:backgroundMark x1="37065" y1="76875" x2="37065" y2="76875"/>
                        <a14:backgroundMark x1="35217" y1="74625" x2="41196" y2="8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6" r="13240" b="14067"/>
          <a:stretch/>
        </p:blipFill>
        <p:spPr>
          <a:xfrm>
            <a:off x="2159718" y="3941077"/>
            <a:ext cx="860618" cy="86975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0DEC4CC-E604-4BE3-8408-33F999D05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50" l="10000" r="90000">
                        <a14:foregroundMark x1="21630" y1="38375" x2="32500" y2="45625"/>
                        <a14:foregroundMark x1="20761" y1="49375" x2="28913" y2="46250"/>
                        <a14:foregroundMark x1="65870" y1="35875" x2="75652" y2="40625"/>
                        <a14:foregroundMark x1="70000" y1="39375" x2="72717" y2="48125"/>
                        <a14:foregroundMark x1="77826" y1="52750" x2="77283" y2="46500"/>
                        <a14:foregroundMark x1="38152" y1="13125" x2="38152" y2="13125"/>
                        <a14:foregroundMark x1="43370" y1="11250" x2="43370" y2="11250"/>
                        <a14:foregroundMark x1="41739" y1="6875" x2="41739" y2="6875"/>
                        <a14:foregroundMark x1="41413" y1="4000" x2="41413" y2="4000"/>
                        <a14:foregroundMark x1="35761" y1="6875" x2="35761" y2="6875"/>
                        <a14:foregroundMark x1="33804" y1="5000" x2="33804" y2="5000"/>
                        <a14:foregroundMark x1="40326" y1="2500" x2="40326" y2="2500"/>
                        <a14:foregroundMark x1="42826" y1="9625" x2="42826" y2="9625"/>
                        <a14:foregroundMark x1="42826" y1="14625" x2="42826" y2="14625"/>
                        <a14:foregroundMark x1="43587" y1="18125" x2="43587" y2="18125"/>
                        <a14:foregroundMark x1="19457" y1="38125" x2="31957" y2="38750"/>
                        <a14:foregroundMark x1="56630" y1="42500" x2="58043" y2="39375"/>
                        <a14:foregroundMark x1="36848" y1="10250" x2="36848" y2="10250"/>
                        <a14:foregroundMark x1="38696" y1="14625" x2="38696" y2="14625"/>
                        <a14:foregroundMark x1="40109" y1="16250" x2="40109" y2="16250"/>
                        <a14:foregroundMark x1="37609" y1="15000" x2="37609" y2="15000"/>
                        <a14:foregroundMark x1="37609" y1="15000" x2="37609" y2="15000"/>
                        <a14:foregroundMark x1="43587" y1="16500" x2="43587" y2="16500"/>
                        <a14:foregroundMark x1="43587" y1="12750" x2="43587" y2="12750"/>
                        <a14:foregroundMark x1="41196" y1="5625" x2="41196" y2="5625"/>
                        <a14:foregroundMark x1="41413" y1="7125" x2="41413" y2="7125"/>
                        <a14:foregroundMark x1="42283" y1="9375" x2="42283" y2="9375"/>
                        <a14:foregroundMark x1="43370" y1="12500" x2="43370" y2="12500"/>
                        <a14:foregroundMark x1="36304" y1="10000" x2="36304" y2="10000"/>
                        <a14:backgroundMark x1="37065" y1="76875" x2="37065" y2="76875"/>
                        <a14:backgroundMark x1="35217" y1="74625" x2="41196" y2="8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6" r="13240" b="14067"/>
          <a:stretch/>
        </p:blipFill>
        <p:spPr>
          <a:xfrm>
            <a:off x="5009733" y="1170807"/>
            <a:ext cx="1275320" cy="128886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13CBCDE1-0CEB-483F-A9A1-3D8EF4084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50" l="10000" r="90000">
                        <a14:foregroundMark x1="21630" y1="38375" x2="32500" y2="45625"/>
                        <a14:foregroundMark x1="20761" y1="49375" x2="28913" y2="46250"/>
                        <a14:foregroundMark x1="65870" y1="35875" x2="75652" y2="40625"/>
                        <a14:foregroundMark x1="70000" y1="39375" x2="72717" y2="48125"/>
                        <a14:foregroundMark x1="77826" y1="52750" x2="77283" y2="46500"/>
                        <a14:foregroundMark x1="38152" y1="13125" x2="38152" y2="13125"/>
                        <a14:foregroundMark x1="43370" y1="11250" x2="43370" y2="11250"/>
                        <a14:foregroundMark x1="41739" y1="6875" x2="41739" y2="6875"/>
                        <a14:foregroundMark x1="41413" y1="4000" x2="41413" y2="4000"/>
                        <a14:foregroundMark x1="35761" y1="6875" x2="35761" y2="6875"/>
                        <a14:foregroundMark x1="33804" y1="5000" x2="33804" y2="5000"/>
                        <a14:foregroundMark x1="40326" y1="2500" x2="40326" y2="2500"/>
                        <a14:foregroundMark x1="42826" y1="9625" x2="42826" y2="9625"/>
                        <a14:foregroundMark x1="42826" y1="14625" x2="42826" y2="14625"/>
                        <a14:foregroundMark x1="43587" y1="18125" x2="43587" y2="18125"/>
                        <a14:foregroundMark x1="19457" y1="38125" x2="31957" y2="38750"/>
                        <a14:foregroundMark x1="56630" y1="42500" x2="58043" y2="39375"/>
                        <a14:foregroundMark x1="36848" y1="10250" x2="36848" y2="10250"/>
                        <a14:foregroundMark x1="38696" y1="14625" x2="38696" y2="14625"/>
                        <a14:foregroundMark x1="40109" y1="16250" x2="40109" y2="16250"/>
                        <a14:foregroundMark x1="37609" y1="15000" x2="37609" y2="15000"/>
                        <a14:foregroundMark x1="37609" y1="15000" x2="37609" y2="15000"/>
                        <a14:foregroundMark x1="43587" y1="16500" x2="43587" y2="16500"/>
                        <a14:foregroundMark x1="43587" y1="12750" x2="43587" y2="12750"/>
                        <a14:foregroundMark x1="41196" y1="5625" x2="41196" y2="5625"/>
                        <a14:foregroundMark x1="41413" y1="7125" x2="41413" y2="7125"/>
                        <a14:foregroundMark x1="42283" y1="9375" x2="42283" y2="9375"/>
                        <a14:foregroundMark x1="43370" y1="12500" x2="43370" y2="12500"/>
                        <a14:foregroundMark x1="36304" y1="10000" x2="36304" y2="10000"/>
                        <a14:backgroundMark x1="37065" y1="76875" x2="37065" y2="76875"/>
                        <a14:backgroundMark x1="35217" y1="74625" x2="41196" y2="8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6" r="13240" b="14067"/>
          <a:stretch/>
        </p:blipFill>
        <p:spPr>
          <a:xfrm>
            <a:off x="7754669" y="4810836"/>
            <a:ext cx="1643973" cy="1661434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B4EDDC4-451E-479B-A435-F17D27FEA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50" l="10000" r="90000">
                        <a14:foregroundMark x1="21630" y1="38375" x2="32500" y2="45625"/>
                        <a14:foregroundMark x1="20761" y1="49375" x2="28913" y2="46250"/>
                        <a14:foregroundMark x1="65870" y1="35875" x2="75652" y2="40625"/>
                        <a14:foregroundMark x1="70000" y1="39375" x2="72717" y2="48125"/>
                        <a14:foregroundMark x1="77826" y1="52750" x2="77283" y2="46500"/>
                        <a14:foregroundMark x1="38152" y1="13125" x2="38152" y2="13125"/>
                        <a14:foregroundMark x1="43370" y1="11250" x2="43370" y2="11250"/>
                        <a14:foregroundMark x1="41739" y1="6875" x2="41739" y2="6875"/>
                        <a14:foregroundMark x1="41413" y1="4000" x2="41413" y2="4000"/>
                        <a14:foregroundMark x1="35761" y1="6875" x2="35761" y2="6875"/>
                        <a14:foregroundMark x1="33804" y1="5000" x2="33804" y2="5000"/>
                        <a14:foregroundMark x1="40326" y1="2500" x2="40326" y2="2500"/>
                        <a14:foregroundMark x1="42826" y1="9625" x2="42826" y2="9625"/>
                        <a14:foregroundMark x1="42826" y1="14625" x2="42826" y2="14625"/>
                        <a14:foregroundMark x1="43587" y1="18125" x2="43587" y2="18125"/>
                        <a14:foregroundMark x1="19457" y1="38125" x2="31957" y2="38750"/>
                        <a14:foregroundMark x1="56630" y1="42500" x2="58043" y2="39375"/>
                        <a14:foregroundMark x1="36848" y1="10250" x2="36848" y2="10250"/>
                        <a14:foregroundMark x1="38696" y1="14625" x2="38696" y2="14625"/>
                        <a14:foregroundMark x1="40109" y1="16250" x2="40109" y2="16250"/>
                        <a14:foregroundMark x1="37609" y1="15000" x2="37609" y2="15000"/>
                        <a14:foregroundMark x1="37609" y1="15000" x2="37609" y2="15000"/>
                        <a14:foregroundMark x1="43587" y1="16500" x2="43587" y2="16500"/>
                        <a14:foregroundMark x1="43587" y1="12750" x2="43587" y2="12750"/>
                        <a14:foregroundMark x1="41196" y1="5625" x2="41196" y2="5625"/>
                        <a14:foregroundMark x1="41413" y1="7125" x2="41413" y2="7125"/>
                        <a14:foregroundMark x1="42283" y1="9375" x2="42283" y2="9375"/>
                        <a14:foregroundMark x1="43370" y1="12500" x2="43370" y2="12500"/>
                        <a14:foregroundMark x1="36304" y1="10000" x2="36304" y2="10000"/>
                        <a14:backgroundMark x1="37065" y1="76875" x2="37065" y2="76875"/>
                        <a14:backgroundMark x1="35217" y1="74625" x2="41196" y2="8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6" r="13240" b="14067"/>
          <a:stretch/>
        </p:blipFill>
        <p:spPr>
          <a:xfrm>
            <a:off x="5053039" y="2459672"/>
            <a:ext cx="1918283" cy="1938657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9F488262-CB8A-416D-8CA2-4F5BEF1D8D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50" l="10000" r="90000">
                        <a14:foregroundMark x1="21630" y1="38375" x2="32500" y2="45625"/>
                        <a14:foregroundMark x1="20761" y1="49375" x2="28913" y2="46250"/>
                        <a14:foregroundMark x1="65870" y1="35875" x2="75652" y2="40625"/>
                        <a14:foregroundMark x1="70000" y1="39375" x2="72717" y2="48125"/>
                        <a14:foregroundMark x1="77826" y1="52750" x2="77283" y2="46500"/>
                        <a14:foregroundMark x1="38152" y1="13125" x2="38152" y2="13125"/>
                        <a14:foregroundMark x1="43370" y1="11250" x2="43370" y2="11250"/>
                        <a14:foregroundMark x1="41739" y1="6875" x2="41739" y2="6875"/>
                        <a14:foregroundMark x1="41413" y1="4000" x2="41413" y2="4000"/>
                        <a14:foregroundMark x1="35761" y1="6875" x2="35761" y2="6875"/>
                        <a14:foregroundMark x1="33804" y1="5000" x2="33804" y2="5000"/>
                        <a14:foregroundMark x1="40326" y1="2500" x2="40326" y2="2500"/>
                        <a14:foregroundMark x1="42826" y1="9625" x2="42826" y2="9625"/>
                        <a14:foregroundMark x1="42826" y1="14625" x2="42826" y2="14625"/>
                        <a14:foregroundMark x1="43587" y1="18125" x2="43587" y2="18125"/>
                        <a14:foregroundMark x1="19457" y1="38125" x2="31957" y2="38750"/>
                        <a14:foregroundMark x1="56630" y1="42500" x2="58043" y2="39375"/>
                        <a14:foregroundMark x1="36848" y1="10250" x2="36848" y2="10250"/>
                        <a14:foregroundMark x1="38696" y1="14625" x2="38696" y2="14625"/>
                        <a14:foregroundMark x1="40109" y1="16250" x2="40109" y2="16250"/>
                        <a14:foregroundMark x1="37609" y1="15000" x2="37609" y2="15000"/>
                        <a14:foregroundMark x1="37609" y1="15000" x2="37609" y2="15000"/>
                        <a14:foregroundMark x1="43587" y1="16500" x2="43587" y2="16500"/>
                        <a14:foregroundMark x1="43587" y1="12750" x2="43587" y2="12750"/>
                        <a14:foregroundMark x1="41196" y1="5625" x2="41196" y2="5625"/>
                        <a14:foregroundMark x1="41413" y1="7125" x2="41413" y2="7125"/>
                        <a14:foregroundMark x1="42283" y1="9375" x2="42283" y2="9375"/>
                        <a14:foregroundMark x1="43370" y1="12500" x2="43370" y2="12500"/>
                        <a14:foregroundMark x1="36304" y1="10000" x2="36304" y2="10000"/>
                        <a14:backgroundMark x1="37065" y1="76875" x2="37065" y2="76875"/>
                        <a14:backgroundMark x1="35217" y1="74625" x2="41196" y2="8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6" r="13240" b="14067"/>
          <a:stretch/>
        </p:blipFill>
        <p:spPr>
          <a:xfrm>
            <a:off x="4195361" y="4915954"/>
            <a:ext cx="1150319" cy="116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1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F22C2E22-E523-424B-9CB0-463245301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5" b="-485"/>
          <a:stretch/>
        </p:blipFill>
        <p:spPr>
          <a:xfrm>
            <a:off x="0" y="0"/>
            <a:ext cx="12192000" cy="681961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8F524D-75EC-426F-B352-3F668BF5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77" y="208252"/>
            <a:ext cx="3055070" cy="586982"/>
          </a:xfrm>
        </p:spPr>
        <p:txBody>
          <a:bodyPr>
            <a:noAutofit/>
          </a:bodyPr>
          <a:lstStyle/>
          <a:p>
            <a:pPr algn="ctr"/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MUCHA</a:t>
            </a:r>
          </a:p>
        </p:txBody>
      </p:sp>
      <p:pic>
        <p:nvPicPr>
          <p:cNvPr id="4" name="10 Sedi mucha na stene">
            <a:hlinkClick r:id="" action="ppaction://media"/>
            <a:extLst>
              <a:ext uri="{FF2B5EF4-FFF2-40B4-BE49-F238E27FC236}">
                <a16:creationId xmlns:a16="http://schemas.microsoft.com/office/drawing/2014/main" id="{5C20F120-D6D0-4E5E-B913-A0A1BF308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283" y="1390578"/>
            <a:ext cx="586982" cy="5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C1F38F08-5F9D-460F-A93F-ED9E466403DE}"/>
              </a:ext>
            </a:extLst>
          </p:cNvPr>
          <p:cNvSpPr/>
          <p:nvPr/>
        </p:nvSpPr>
        <p:spPr>
          <a:xfrm>
            <a:off x="247045" y="147852"/>
            <a:ext cx="4487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MUŠKA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PLAKALA RAZ MUŠKA,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 MÁ VEĽKÉ UŠKÁ.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VRAJ JE CELÁ PRIVEĽKÁ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HLAVY PO KRÍDELKÁ.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HOVORÍ JEJ PANI BZDOCHA,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ZIME, V LETE SMRDÍM TROCHA.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ČMELIAČIK STRAPATÝ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 JE CELÝ CHLPATÝ.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NÁŠ SVET JE TAKÝ MALÝ,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 V ŇOM NIE JE DOKONALÝ.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B48ECA9-4E66-44F8-8701-43F8E3547AD1}"/>
              </a:ext>
            </a:extLst>
          </p:cNvPr>
          <p:cNvSpPr txBox="1"/>
          <p:nvPr/>
        </p:nvSpPr>
        <p:spPr>
          <a:xfrm>
            <a:off x="6231118" y="1036948"/>
            <a:ext cx="2064470" cy="112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A79E39DA-28A9-4DF8-904F-0DAC8813B341}"/>
              </a:ext>
            </a:extLst>
          </p:cNvPr>
          <p:cNvSpPr/>
          <p:nvPr/>
        </p:nvSpPr>
        <p:spPr>
          <a:xfrm>
            <a:off x="9028548" y="582180"/>
            <a:ext cx="24336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  <a:tabLst>
                <a:tab pos="71755" algn="l"/>
              </a:tabLst>
            </a:pPr>
            <a:r>
              <a:rPr lang="sk-SK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CHODÍ NAD NAMI </a:t>
            </a:r>
          </a:p>
          <a:p>
            <a:pPr lvl="0" algn="ctr">
              <a:spcAft>
                <a:spcPts val="0"/>
              </a:spcAft>
              <a:tabLst>
                <a:tab pos="71755" algn="l"/>
              </a:tabLst>
            </a:pPr>
            <a:r>
              <a:rPr lang="sk-SK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HORE NOHAMI. </a:t>
            </a:r>
          </a:p>
          <a:p>
            <a:pPr lvl="0" algn="ctr">
              <a:spcAft>
                <a:spcPts val="0"/>
              </a:spcAft>
              <a:tabLst>
                <a:tab pos="71755" algn="l"/>
              </a:tabLst>
            </a:pPr>
            <a:r>
              <a:rPr lang="sk-SK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MUCHA</a:t>
            </a:r>
            <a:r>
              <a:rPr lang="sk-SK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ok 8" descr="Free Fly Cartoon, Download Free Clip Art, Free Clip Art on Clipart ...">
            <a:extLst>
              <a:ext uri="{FF2B5EF4-FFF2-40B4-BE49-F238E27FC236}">
                <a16:creationId xmlns:a16="http://schemas.microsoft.com/office/drawing/2014/main" id="{08F89FBB-691E-4ACF-8AB8-1E92327804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09" y="1036948"/>
            <a:ext cx="1643715" cy="148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ok 11" descr="Free Fly Cartoon, Download Free Clip Art, Free Clip Art on Clipart ...">
            <a:extLst>
              <a:ext uri="{FF2B5EF4-FFF2-40B4-BE49-F238E27FC236}">
                <a16:creationId xmlns:a16="http://schemas.microsoft.com/office/drawing/2014/main" id="{4920DB08-16E9-4C5B-A599-3F5D96715E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951" flipV="1">
            <a:off x="8291030" y="3202662"/>
            <a:ext cx="1523141" cy="146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 descr="Free Fly Cartoon, Download Free Clip Art, Free Clip Art on Clipart ...">
            <a:extLst>
              <a:ext uri="{FF2B5EF4-FFF2-40B4-BE49-F238E27FC236}">
                <a16:creationId xmlns:a16="http://schemas.microsoft.com/office/drawing/2014/main" id="{A760D7AF-4A3A-4983-92CE-AB7F21B8A2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951" flipV="1">
            <a:off x="9645979" y="5271482"/>
            <a:ext cx="885935" cy="85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ok 13" descr="Free Fly Cartoon, Download Free Clip Art, Free Clip Art on Clipart ...">
            <a:extLst>
              <a:ext uri="{FF2B5EF4-FFF2-40B4-BE49-F238E27FC236}">
                <a16:creationId xmlns:a16="http://schemas.microsoft.com/office/drawing/2014/main" id="{A0C12F26-B14C-4127-82A8-1A82C1E034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951" flipV="1">
            <a:off x="6483652" y="4278261"/>
            <a:ext cx="1001300" cy="101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ok 14" descr="Free Fly Cartoon, Download Free Clip Art, Free Clip Art on Clipart ...">
            <a:extLst>
              <a:ext uri="{FF2B5EF4-FFF2-40B4-BE49-F238E27FC236}">
                <a16:creationId xmlns:a16="http://schemas.microsoft.com/office/drawing/2014/main" id="{B5E0489F-0328-4502-B47E-FA39A7168E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41" y="4332073"/>
            <a:ext cx="1232633" cy="131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ok 15" descr="Free Fly Cartoon, Download Free Clip Art, Free Clip Art on Clipart ...">
            <a:extLst>
              <a:ext uri="{FF2B5EF4-FFF2-40B4-BE49-F238E27FC236}">
                <a16:creationId xmlns:a16="http://schemas.microsoft.com/office/drawing/2014/main" id="{7F1884B6-B9A5-4CEC-A606-CFC8718F30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951" flipV="1">
            <a:off x="9381562" y="2077523"/>
            <a:ext cx="542010" cy="558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322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47FF666-2828-4DD1-8E6B-41C198262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68" b="1160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Lienka Lenka">
            <a:hlinkClick r:id="" action="ppaction://media"/>
            <a:extLst>
              <a:ext uri="{FF2B5EF4-FFF2-40B4-BE49-F238E27FC236}">
                <a16:creationId xmlns:a16="http://schemas.microsoft.com/office/drawing/2014/main" id="{0B4C761A-0768-4C35-94E9-63D9D7540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4168" y="1124231"/>
            <a:ext cx="487363" cy="487363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162523B-0513-4C5F-AECB-3B4BBB13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608"/>
            <a:ext cx="2627454" cy="511567"/>
          </a:xfrm>
        </p:spPr>
        <p:txBody>
          <a:bodyPr>
            <a:noAutofit/>
          </a:bodyPr>
          <a:lstStyle/>
          <a:p>
            <a:pPr algn="ctr"/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LIENKA</a:t>
            </a:r>
          </a:p>
        </p:txBody>
      </p:sp>
    </p:spTree>
    <p:extLst>
      <p:ext uri="{BB962C8B-B14F-4D97-AF65-F5344CB8AC3E}">
        <p14:creationId xmlns:p14="http://schemas.microsoft.com/office/powerpoint/2010/main" val="367979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7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E7AEDF67-FDB9-43A9-87C9-636F54ABBC52}"/>
              </a:ext>
            </a:extLst>
          </p:cNvPr>
          <p:cNvSpPr txBox="1"/>
          <p:nvPr/>
        </p:nvSpPr>
        <p:spPr>
          <a:xfrm>
            <a:off x="775044" y="335103"/>
            <a:ext cx="28091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LIENKA, TO JE MALIČKÁ, 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BODKOVANÁ DIEVČIČKA.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SVOJE KROVKY ROZŤAHUJE, 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KVETU NA KVET POLETUJE.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ODLETÍ TI Z TEPLEJ DLANE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SVETA AJ V ŠÍRE STRÁNE.</a:t>
            </a: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DB2226B3-C0CD-441E-ADC3-30D785926500}"/>
              </a:ext>
            </a:extLst>
          </p:cNvPr>
          <p:cNvSpPr/>
          <p:nvPr/>
        </p:nvSpPr>
        <p:spPr>
          <a:xfrm>
            <a:off x="7398075" y="335103"/>
            <a:ext cx="37487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BODKOVANÉ ŠATY NOSÍ,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UMÝVA SA V KVAPKE ROSY.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KVETINKY MÁ VEĽMI RADA,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PRETO NA NE ČASTO SADÁ.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JE TO? (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LIENKA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596E4DE-BB82-415D-A75F-0A185362F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99846">
                        <a14:foregroundMark x1="18000" y1="79157" x2="22769" y2="81093"/>
                        <a14:foregroundMark x1="19231" y1="76310" x2="20846" y2="78702"/>
                        <a14:foregroundMark x1="29846" y1="78702" x2="39385" y2="77677"/>
                        <a14:foregroundMark x1="26308" y1="73918" x2="34308" y2="74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5563" y="3784205"/>
            <a:ext cx="723195" cy="48843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105E309-18D7-4E54-9F62-2711F2C01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99846">
                        <a14:foregroundMark x1="18000" y1="79157" x2="22769" y2="81093"/>
                        <a14:foregroundMark x1="19231" y1="76310" x2="20846" y2="78702"/>
                        <a14:foregroundMark x1="29846" y1="78702" x2="39385" y2="77677"/>
                        <a14:foregroundMark x1="26308" y1="73918" x2="34308" y2="74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91640" flipV="1">
            <a:off x="3923974" y="3423953"/>
            <a:ext cx="1464868" cy="89244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5C83794-5B86-47A1-A93E-988CEB98D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99846">
                        <a14:foregroundMark x1="18000" y1="79157" x2="22769" y2="81093"/>
                        <a14:foregroundMark x1="19231" y1="76310" x2="20846" y2="78702"/>
                        <a14:foregroundMark x1="29846" y1="78702" x2="39385" y2="77677"/>
                        <a14:foregroundMark x1="26308" y1="73918" x2="34308" y2="74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7276" y="3315642"/>
            <a:ext cx="976824" cy="659732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1CD80218-A92B-4848-92AE-88ED23F6B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99846">
                        <a14:foregroundMark x1="18000" y1="79157" x2="22769" y2="81093"/>
                        <a14:foregroundMark x1="19231" y1="76310" x2="20846" y2="78702"/>
                        <a14:foregroundMark x1="29846" y1="78702" x2="39385" y2="77677"/>
                        <a14:foregroundMark x1="26308" y1="73918" x2="34308" y2="74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91640" flipV="1">
            <a:off x="5444724" y="4455184"/>
            <a:ext cx="2135782" cy="1301183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5AE5494-36B5-4D8C-9803-D64903FCD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99846">
                        <a14:foregroundMark x1="18000" y1="79157" x2="22769" y2="81093"/>
                        <a14:foregroundMark x1="19231" y1="76310" x2="20846" y2="78702"/>
                        <a14:foregroundMark x1="29846" y1="78702" x2="39385" y2="77677"/>
                        <a14:foregroundMark x1="26308" y1="73918" x2="34308" y2="74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91640" flipV="1">
            <a:off x="1864856" y="5489425"/>
            <a:ext cx="1312248" cy="799461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B79A0F2C-0BC5-4256-86D3-B340F1F8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99846">
                        <a14:foregroundMark x1="18000" y1="79157" x2="22769" y2="81093"/>
                        <a14:foregroundMark x1="19231" y1="76310" x2="20846" y2="78702"/>
                        <a14:foregroundMark x1="29846" y1="78702" x2="39385" y2="77677"/>
                        <a14:foregroundMark x1="26308" y1="73918" x2="34308" y2="74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91640" flipV="1">
            <a:off x="4328592" y="742352"/>
            <a:ext cx="2325122" cy="1416534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886EF43C-2D65-46FA-8115-7BDCCBF22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99846">
                        <a14:foregroundMark x1="18000" y1="79157" x2="22769" y2="81093"/>
                        <a14:foregroundMark x1="19231" y1="76310" x2="20846" y2="78702"/>
                        <a14:foregroundMark x1="29846" y1="78702" x2="39385" y2="77677"/>
                        <a14:foregroundMark x1="26308" y1="73918" x2="34308" y2="74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5563" y="5389648"/>
            <a:ext cx="571704" cy="3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45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C1FF606-4FFC-41C6-ABAC-C9B6D40AA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D56DB03-F81A-4621-8A08-E20957EAA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154" y="239619"/>
            <a:ext cx="7631691" cy="511567"/>
          </a:xfrm>
        </p:spPr>
        <p:txBody>
          <a:bodyPr>
            <a:noAutofit/>
          </a:bodyPr>
          <a:lstStyle/>
          <a:p>
            <a:pPr algn="ctr"/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MOTÝĽ – BABÔČKA PÁVOOKÁ</a:t>
            </a:r>
          </a:p>
        </p:txBody>
      </p:sp>
    </p:spTree>
    <p:extLst>
      <p:ext uri="{BB962C8B-B14F-4D97-AF65-F5344CB8AC3E}">
        <p14:creationId xmlns:p14="http://schemas.microsoft.com/office/powerpoint/2010/main" val="2007591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C363EC62-FA38-4296-8857-91234BBE5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4" b="7938"/>
          <a:stretch/>
        </p:blipFill>
        <p:spPr>
          <a:xfrm>
            <a:off x="0" y="-293408"/>
            <a:ext cx="12192000" cy="71514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BBC2D3-D826-4998-8230-FF9B0D10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846" y="69289"/>
            <a:ext cx="8812307" cy="746499"/>
          </a:xfrm>
        </p:spPr>
        <p:txBody>
          <a:bodyPr>
            <a:noAutofit/>
          </a:bodyPr>
          <a:lstStyle/>
          <a:p>
            <a:pPr algn="ctr"/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NOČNÝ MOTÝĽ - OKÁŇ HRUŠKOVÝ</a:t>
            </a:r>
          </a:p>
        </p:txBody>
      </p:sp>
    </p:spTree>
    <p:extLst>
      <p:ext uri="{BB962C8B-B14F-4D97-AF65-F5344CB8AC3E}">
        <p14:creationId xmlns:p14="http://schemas.microsoft.com/office/powerpoint/2010/main" val="2288479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6223C93C-6CDE-47AF-BFE2-F1AB06817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" b="2110"/>
          <a:stretch/>
        </p:blipFill>
        <p:spPr>
          <a:xfrm>
            <a:off x="0" y="0"/>
            <a:ext cx="5775767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82B66F1-E2BD-48D2-8389-008704D3A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2"/>
          <a:stretch/>
        </p:blipFill>
        <p:spPr>
          <a:xfrm>
            <a:off x="5775767" y="0"/>
            <a:ext cx="6416233" cy="689561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502DB4E4-1196-4ECF-8A59-B08F86151885}"/>
              </a:ext>
            </a:extLst>
          </p:cNvPr>
          <p:cNvSpPr txBox="1"/>
          <p:nvPr/>
        </p:nvSpPr>
        <p:spPr>
          <a:xfrm>
            <a:off x="7917083" y="3637345"/>
            <a:ext cx="381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ŽIVOTNÝ CYKLUS MOTÝĽA</a:t>
            </a:r>
          </a:p>
        </p:txBody>
      </p:sp>
    </p:spTree>
    <p:extLst>
      <p:ext uri="{BB962C8B-B14F-4D97-AF65-F5344CB8AC3E}">
        <p14:creationId xmlns:p14="http://schemas.microsoft.com/office/powerpoint/2010/main" val="366943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70345CE-85F5-40BB-B96B-2F01260BB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6137"/>
            <a:ext cx="10515600" cy="5690826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D6818F7-BACB-4974-B866-BB48EAD18C97}"/>
              </a:ext>
            </a:extLst>
          </p:cNvPr>
          <p:cNvSpPr txBox="1"/>
          <p:nvPr/>
        </p:nvSpPr>
        <p:spPr>
          <a:xfrm>
            <a:off x="636606" y="347241"/>
            <a:ext cx="1089177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Možné úlohy pre deti: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Pomenovať živočíchy na obrázku.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Všímať si živočíchov žijúcich na lúke - ich stavbu tela, farbu, počet nôh a krídel a podobne. V čom sa navzájom od seba líšia? (napr. stonožka/včela porovnaj - lezie, lieta, má krídla, nemá krídla, koľko má nôh...)</a:t>
            </a:r>
          </a:p>
          <a:p>
            <a:pPr algn="just"/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Staršie deti: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Pokúsiť sa určiť prvú a poslednú hlásku/písmeno v pomenovaniach. Slová vyslabikovať, vytlieskať a určiť počet slabík.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Spočítať živočíchov na lúke.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Určiť ich farbu.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Porovnať ich veľkosť – kto je najväčší, kto je najmenší, kde sa nachádza (hore, dole, vpravo, vľavo, ...)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Hádať hádanky. Počúvať básne s porozumením.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Zaspievať si piesne a zatancovať si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just"/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Najmenší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pokúsiť sa uhádnuť hádanku, pokúsiť sa pomenovať živočíchov, všímať si rozdiely medzi jednotlivými živočíchmi, pokúsiť sa spočítať živočíchov na lúke (do 4), zatancovať si.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30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ABB708A0-B5CE-4366-821E-F48B17073AE8}"/>
              </a:ext>
            </a:extLst>
          </p:cNvPr>
          <p:cNvSpPr/>
          <p:nvPr/>
        </p:nvSpPr>
        <p:spPr>
          <a:xfrm>
            <a:off x="861718" y="713499"/>
            <a:ext cx="27306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TEPLOM LETE NAD LÚKAMI,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LIETA KVIETOK MAĽOVANÝ.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VEĽMI ĽAHKO SPOZNÁTE HO,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PODĽA KRÍDLA OKATÉHO.</a:t>
            </a:r>
          </a:p>
          <a:p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9528582-9D1B-41EC-B88C-589AC6D4087B}"/>
              </a:ext>
            </a:extLst>
          </p:cNvPr>
          <p:cNvSpPr txBox="1"/>
          <p:nvPr/>
        </p:nvSpPr>
        <p:spPr>
          <a:xfrm>
            <a:off x="7965328" y="513011"/>
            <a:ext cx="3600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MALIČKÉHO VAJÍČKA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VYLIAHLA SA LARVIČKA.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LARVIČKY JE KUKLA.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KEĎ POTOM PUKLA, MOTÝLIK Z NEJ VYLETEL A HNEĎ NÁŠ SAD OBLETEL.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BAC58DB-D410-4F29-BB93-8A4E97F9C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9385" l="4308" r="94154">
                        <a14:foregroundMark x1="28615" y1="39846" x2="42462" y2="35538"/>
                        <a14:foregroundMark x1="42615" y1="35077" x2="58154" y2="41846"/>
                        <a14:foregroundMark x1="33692" y1="34615" x2="35846" y2="35077"/>
                        <a14:foregroundMark x1="45538" y1="35385" x2="51846" y2="38769"/>
                        <a14:foregroundMark x1="48923" y1="43538" x2="49692" y2="3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774" y="3631079"/>
            <a:ext cx="2282426" cy="228242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B3764DF-5BDA-43FC-B57D-7BD11DF0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9385" l="4308" r="94154">
                        <a14:foregroundMark x1="28615" y1="39846" x2="42462" y2="35538"/>
                        <a14:foregroundMark x1="42615" y1="35077" x2="58154" y2="41846"/>
                        <a14:foregroundMark x1="33692" y1="34615" x2="35846" y2="35077"/>
                        <a14:foregroundMark x1="45538" y1="35385" x2="51846" y2="38769"/>
                        <a14:foregroundMark x1="48923" y1="43538" x2="49692" y2="3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4661" y="484988"/>
            <a:ext cx="2011003" cy="201100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1484F00-1DC8-490D-9A47-B3A50851C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9385" l="4308" r="94154">
                        <a14:foregroundMark x1="28615" y1="39846" x2="42462" y2="35538"/>
                        <a14:foregroundMark x1="42615" y1="35077" x2="58154" y2="41846"/>
                        <a14:foregroundMark x1="33692" y1="34615" x2="35846" y2="35077"/>
                        <a14:foregroundMark x1="45538" y1="35385" x2="51846" y2="38769"/>
                        <a14:foregroundMark x1="48923" y1="43538" x2="49692" y2="3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2540" y="4087175"/>
            <a:ext cx="1760931" cy="176093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14E57E4-3946-4201-B821-21343471F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9385" l="4308" r="94154">
                        <a14:foregroundMark x1="28615" y1="39846" x2="42462" y2="35538"/>
                        <a14:foregroundMark x1="42615" y1="35077" x2="58154" y2="41846"/>
                        <a14:foregroundMark x1="33692" y1="34615" x2="35846" y2="35077"/>
                        <a14:foregroundMark x1="45538" y1="35385" x2="51846" y2="38769"/>
                        <a14:foregroundMark x1="48923" y1="43538" x2="49692" y2="3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749" y="3121854"/>
            <a:ext cx="1018449" cy="101844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33EC19C-7135-4168-AE7A-F585483BA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9385" l="4308" r="94154">
                        <a14:foregroundMark x1="28615" y1="39846" x2="42462" y2="35538"/>
                        <a14:foregroundMark x1="42615" y1="35077" x2="58154" y2="41846"/>
                        <a14:foregroundMark x1="33692" y1="34615" x2="35846" y2="35077"/>
                        <a14:foregroundMark x1="45538" y1="35385" x2="51846" y2="38769"/>
                        <a14:foregroundMark x1="48923" y1="43538" x2="49692" y2="3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954" y="2246181"/>
            <a:ext cx="1210415" cy="121041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BFB118D9-4EAF-4F52-BB88-B16BF634C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9385" l="4308" r="94154">
                        <a14:foregroundMark x1="28615" y1="39846" x2="42462" y2="35538"/>
                        <a14:foregroundMark x1="42615" y1="35077" x2="58154" y2="41846"/>
                        <a14:foregroundMark x1="33692" y1="34615" x2="35846" y2="35077"/>
                        <a14:foregroundMark x1="45538" y1="35385" x2="51846" y2="38769"/>
                        <a14:foregroundMark x1="48923" y1="43538" x2="49692" y2="3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0390" y="5080265"/>
            <a:ext cx="839165" cy="83916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A8CB194-22B5-4868-9165-B57DCA881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9385" l="4308" r="94154">
                        <a14:foregroundMark x1="28615" y1="39846" x2="42462" y2="35538"/>
                        <a14:foregroundMark x1="42615" y1="35077" x2="58154" y2="41846"/>
                        <a14:foregroundMark x1="33692" y1="34615" x2="35846" y2="35077"/>
                        <a14:foregroundMark x1="45538" y1="35385" x2="51846" y2="38769"/>
                        <a14:foregroundMark x1="48923" y1="43538" x2="49692" y2="3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063" y="5080265"/>
            <a:ext cx="1553048" cy="1553048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BF4DC16C-F6D3-4794-B3BC-D487AA0A3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99385" l="4308" r="94154">
                        <a14:foregroundMark x1="28615" y1="39846" x2="42462" y2="35538"/>
                        <a14:foregroundMark x1="42615" y1="35077" x2="58154" y2="41846"/>
                        <a14:foregroundMark x1="33692" y1="34615" x2="35846" y2="35077"/>
                        <a14:foregroundMark x1="45538" y1="35385" x2="51846" y2="38769"/>
                        <a14:foregroundMark x1="48923" y1="43538" x2="49692" y2="3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6514" y="4199264"/>
            <a:ext cx="573028" cy="5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39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FB09038A-C8EC-449C-8E7B-F52F3F11F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0" b="79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C873ED26-400D-47E5-B94D-DC7603AC2942}"/>
              </a:ext>
            </a:extLst>
          </p:cNvPr>
          <p:cNvSpPr txBox="1"/>
          <p:nvPr/>
        </p:nvSpPr>
        <p:spPr>
          <a:xfrm>
            <a:off x="143032" y="169467"/>
            <a:ext cx="3846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LÚČNY KONÍK</a:t>
            </a:r>
          </a:p>
        </p:txBody>
      </p:sp>
    </p:spTree>
    <p:extLst>
      <p:ext uri="{BB962C8B-B14F-4D97-AF65-F5344CB8AC3E}">
        <p14:creationId xmlns:p14="http://schemas.microsoft.com/office/powerpoint/2010/main" val="17928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7D17FC1E-12D7-4923-BAE1-3FCA10577AF8}"/>
              </a:ext>
            </a:extLst>
          </p:cNvPr>
          <p:cNvSpPr/>
          <p:nvPr/>
        </p:nvSpPr>
        <p:spPr>
          <a:xfrm>
            <a:off x="4209493" y="469981"/>
            <a:ext cx="46914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LÚČNOM KONÍKOVI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HOPLÁ, SKOK A EŠTE JEDEN,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NÁDYCH, VÝDYCH, KLIKOV SEDEM.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POZRI, AKÉ SVALY MÁM,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STÁLE SI ICH NAPÍNAM.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ZDRAVOM TELE ZDRAVÝ DUCH,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PRÍRODE JE DOBRÝ VZDUCH.</a:t>
            </a:r>
          </a:p>
          <a:p>
            <a:pPr algn="ctr"/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 descr="Cartoon Bush crickets Insect, Creative hand-painted grasshopper ...">
            <a:extLst>
              <a:ext uri="{FF2B5EF4-FFF2-40B4-BE49-F238E27FC236}">
                <a16:creationId xmlns:a16="http://schemas.microsoft.com/office/drawing/2014/main" id="{6689E3C5-94E2-4A57-9DC9-A12B92952A8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29" y="3583752"/>
            <a:ext cx="973950" cy="106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 descr="Cartoon Bush crickets Insect, Creative hand-painted grasshopper ...">
            <a:extLst>
              <a:ext uri="{FF2B5EF4-FFF2-40B4-BE49-F238E27FC236}">
                <a16:creationId xmlns:a16="http://schemas.microsoft.com/office/drawing/2014/main" id="{EF90C5E4-230F-41BE-A10A-05F16D0337B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606297" y="4164635"/>
            <a:ext cx="2165870" cy="234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ok 8" descr="Cartoon Bush crickets Insect, Creative hand-painted grasshopper ...">
            <a:extLst>
              <a:ext uri="{FF2B5EF4-FFF2-40B4-BE49-F238E27FC236}">
                <a16:creationId xmlns:a16="http://schemas.microsoft.com/office/drawing/2014/main" id="{3719EA5A-780F-4344-AE66-8C6770CB8E5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269347" y="3350629"/>
            <a:ext cx="1347775" cy="153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 descr="Cartoon Bush crickets Insect, Creative hand-painted grasshopper ...">
            <a:extLst>
              <a:ext uri="{FF2B5EF4-FFF2-40B4-BE49-F238E27FC236}">
                <a16:creationId xmlns:a16="http://schemas.microsoft.com/office/drawing/2014/main" id="{97CBBB20-A185-4C77-B1C3-C51108783C6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58244" y="3655011"/>
            <a:ext cx="1557675" cy="162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ok 10" descr="Cartoon Bush crickets Insect, Creative hand-painted grasshopper ...">
            <a:extLst>
              <a:ext uri="{FF2B5EF4-FFF2-40B4-BE49-F238E27FC236}">
                <a16:creationId xmlns:a16="http://schemas.microsoft.com/office/drawing/2014/main" id="{72B3EE2E-B625-41CA-B39B-6B6639CB780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36657" y="1233242"/>
            <a:ext cx="1800847" cy="1969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ok 11" descr="Cartoon Bush crickets Insect, Creative hand-painted grasshopper ...">
            <a:extLst>
              <a:ext uri="{FF2B5EF4-FFF2-40B4-BE49-F238E27FC236}">
                <a16:creationId xmlns:a16="http://schemas.microsoft.com/office/drawing/2014/main" id="{D7A5AC3C-EFA9-497F-BEF4-33FBD642885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352352" y="4556930"/>
            <a:ext cx="1717574" cy="162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 descr="Cartoon Bush crickets Insect, Creative hand-painted grasshopper ...">
            <a:extLst>
              <a:ext uri="{FF2B5EF4-FFF2-40B4-BE49-F238E27FC236}">
                <a16:creationId xmlns:a16="http://schemas.microsoft.com/office/drawing/2014/main" id="{C66D28EF-6D8E-46D6-BB0E-FB2A92D662E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879" y="5248622"/>
            <a:ext cx="762119" cy="106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ok 13" descr="Cartoon Bush crickets Insect, Creative hand-painted grasshopper ...">
            <a:extLst>
              <a:ext uri="{FF2B5EF4-FFF2-40B4-BE49-F238E27FC236}">
                <a16:creationId xmlns:a16="http://schemas.microsoft.com/office/drawing/2014/main" id="{4872AA37-A759-4D46-8E2B-B8AB11C7247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692" y="3332303"/>
            <a:ext cx="1165599" cy="1429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ok 14" descr="Cartoon Bush crickets Insect, Creative hand-painted grasshopper ...">
            <a:extLst>
              <a:ext uri="{FF2B5EF4-FFF2-40B4-BE49-F238E27FC236}">
                <a16:creationId xmlns:a16="http://schemas.microsoft.com/office/drawing/2014/main" id="{ECF1D879-F533-4334-A58A-C10E9B86AC2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" b="100000" l="220" r="99451">
                        <a14:foregroundMark x1="12088" y1="38921" x2="12088" y2="38921"/>
                        <a14:foregroundMark x1="6593" y1="43743" x2="8681" y2="38347"/>
                        <a14:foregroundMark x1="9890" y1="1607" x2="9890" y2="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0353">
            <a:off x="5271279" y="5484755"/>
            <a:ext cx="691686" cy="686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255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>
            <a:extLst>
              <a:ext uri="{FF2B5EF4-FFF2-40B4-BE49-F238E27FC236}">
                <a16:creationId xmlns:a16="http://schemas.microsoft.com/office/drawing/2014/main" id="{D7E8EAF8-7451-4D7C-B5E3-F7438EA0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B80E15-03C4-473A-8278-6F6BD8FA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214654"/>
            <a:ext cx="2171218" cy="82706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PAVÚK</a:t>
            </a:r>
          </a:p>
        </p:txBody>
      </p:sp>
    </p:spTree>
    <p:extLst>
      <p:ext uri="{BB962C8B-B14F-4D97-AF65-F5344CB8AC3E}">
        <p14:creationId xmlns:p14="http://schemas.microsoft.com/office/powerpoint/2010/main" val="3018391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642345D9-2DE8-4493-B9B1-82C90D9ED97A}"/>
              </a:ext>
            </a:extLst>
          </p:cNvPr>
          <p:cNvSpPr txBox="1"/>
          <p:nvPr/>
        </p:nvSpPr>
        <p:spPr>
          <a:xfrm>
            <a:off x="7048982" y="914400"/>
            <a:ext cx="425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SIETI TÍŠKO VYČKÁVA, POTOM MUŠKY CHYTÁVA. 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PAVÚK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89168C2-9CB7-4A2E-9883-3984FD7FD708}"/>
              </a:ext>
            </a:extLst>
          </p:cNvPr>
          <p:cNvSpPr txBox="1"/>
          <p:nvPr/>
        </p:nvSpPr>
        <p:spPr>
          <a:xfrm>
            <a:off x="995422" y="300942"/>
            <a:ext cx="3530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MALÝ LEZÚŇ PLETIE SIEŤ,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METLOU NAŇHO IDEM HNEĎ.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OSEM NÔH A BRUCHO VEĽKÉ, NEPÁČI SA MALEJ EVKE.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TENKEJ NITE DOLU VISÍ,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MUCHY CHYTÁ.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KTO? TIPNI SI!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F3EB2E9-FF96-43C9-AA15-918204F9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1813" y="5133726"/>
            <a:ext cx="1425410" cy="150558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2EBD911-ECE6-4C5B-8B5A-FA2275585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2696" y="4649708"/>
            <a:ext cx="1224987" cy="129389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44BC084-AE7C-452F-8695-BF7C42C35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1825" y="3875840"/>
            <a:ext cx="1098387" cy="116017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AFAD9D8-501D-47B2-A07C-29CE54766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741" y="4032485"/>
            <a:ext cx="2309523" cy="243943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7F2FB34-57E5-4B2D-8F62-B963707DF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2910" y="5552721"/>
            <a:ext cx="870246" cy="91919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322F19D-D434-4072-905C-D6B75F1FF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545" y="5296654"/>
            <a:ext cx="736922" cy="77837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8169069-1330-437E-86F1-43EFCF56D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3207" y="3816751"/>
            <a:ext cx="1528032" cy="161398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DE18D86-B70C-435E-835D-619B4215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8884" y="3703171"/>
            <a:ext cx="2067077" cy="218335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FD5C8D12-0800-424F-B50E-AC631FFC7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6382" y="2908604"/>
            <a:ext cx="1719568" cy="1816294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44D4D6B3-4A8D-419B-815A-0174B0C5E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8225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136" y="39530"/>
            <a:ext cx="2952788" cy="31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06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1D739223-6A90-42BE-B1CC-770B88A84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0"/>
          <a:stretch/>
        </p:blipFill>
        <p:spPr>
          <a:xfrm>
            <a:off x="4948" y="-1"/>
            <a:ext cx="12187052" cy="6858001"/>
          </a:xfrm>
          <a:prstGeom prst="rect">
            <a:avLst/>
          </a:prstGeom>
        </p:spPr>
      </p:pic>
      <p:pic>
        <p:nvPicPr>
          <p:cNvPr id="7" name="15 Na cestičke roháč">
            <a:hlinkClick r:id="" action="ppaction://media"/>
            <a:extLst>
              <a:ext uri="{FF2B5EF4-FFF2-40B4-BE49-F238E27FC236}">
                <a16:creationId xmlns:a16="http://schemas.microsoft.com/office/drawing/2014/main" id="{56458BA8-3F53-466C-9B92-07764DC5B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88" y="1023229"/>
            <a:ext cx="603568" cy="60356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D6A07F0F-DCF2-4692-8180-D4A94751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87" y="298082"/>
            <a:ext cx="2234938" cy="511567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ROHÁČ</a:t>
            </a:r>
          </a:p>
        </p:txBody>
      </p:sp>
    </p:spTree>
    <p:extLst>
      <p:ext uri="{BB962C8B-B14F-4D97-AF65-F5344CB8AC3E}">
        <p14:creationId xmlns:p14="http://schemas.microsoft.com/office/powerpoint/2010/main" val="38366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C1C30AB4-4238-4106-90C1-A141856D5FB0}"/>
              </a:ext>
            </a:extLst>
          </p:cNvPr>
          <p:cNvSpPr/>
          <p:nvPr/>
        </p:nvSpPr>
        <p:spPr>
          <a:xfrm>
            <a:off x="2609850" y="441338"/>
            <a:ext cx="69723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CESTIČKE ROHÁČ (pieseň)</a:t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CESTIČKE ROHÁČ, CHROBÁČISKO RÚČI,</a:t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¦: ANI BY STE NEVERILI, AKÝ NA SVET SÚCI.</a:t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CESTIČKE MACKO, ORIEŠKY SI CHRUMKÁ,</a:t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¦: ANI BY STE NEVERILI, AKO PEKNE BRUMKÁ.</a:t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CESTIČKE ZAJKO, UŠI MÁ ON SIVÉ,</a:t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¦: ANI BY STE NEVERILI, AKO NIMI KÝVE.</a:t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CESTIČKE SLIMÁK, POMALY SI LEZIE,</a:t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¦: ANI BY STE NEVERILI, ŽE SVOJ DOM UNESIE.</a:t>
            </a:r>
          </a:p>
        </p:txBody>
      </p:sp>
      <p:pic>
        <p:nvPicPr>
          <p:cNvPr id="7" name="Picture 2" descr="Cartoon stag beetle Royalty Free Vector Image - VectorStock">
            <a:extLst>
              <a:ext uri="{FF2B5EF4-FFF2-40B4-BE49-F238E27FC236}">
                <a16:creationId xmlns:a16="http://schemas.microsoft.com/office/drawing/2014/main" id="{EC25A43A-F4D2-4752-87ED-5011F05E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71" b="89899" l="394" r="99606">
                        <a14:foregroundMark x1="34252" y1="30303" x2="35039" y2="30303"/>
                        <a14:foregroundMark x1="33858" y1="30808" x2="33858" y2="30808"/>
                        <a14:foregroundMark x1="41339" y1="40909" x2="46063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15" y="4282633"/>
            <a:ext cx="2426443" cy="189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0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D5196-3041-417B-B9D5-64BA394E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38774"/>
          </a:xfrm>
        </p:spPr>
        <p:txBody>
          <a:bodyPr>
            <a:normAutofit fontScale="90000"/>
          </a:bodyPr>
          <a:lstStyle/>
          <a:p>
            <a:r>
              <a:rPr lang="sk-SK" sz="2000" b="1" dirty="0"/>
              <a:t>Linky:</a:t>
            </a:r>
            <a:br>
              <a:rPr lang="sk-SK" sz="2000" dirty="0"/>
            </a:br>
            <a:r>
              <a:rPr lang="sk-SK" sz="2000" dirty="0">
                <a:hlinkClick r:id="rId2"/>
              </a:rPr>
              <a:t>https://www.youtube.com/watch?v=84VEyXKdYU8</a:t>
            </a:r>
            <a:r>
              <a:rPr lang="sk-SK" sz="2000" dirty="0"/>
              <a:t>  na počúvanie Svrček a mravce</a:t>
            </a:r>
            <a:br>
              <a:rPr lang="sk-SK" sz="2000" dirty="0"/>
            </a:br>
            <a:r>
              <a:rPr lang="sk-SK" sz="2000" dirty="0">
                <a:hlinkClick r:id="rId3"/>
              </a:rPr>
              <a:t>https://www.youtube.com/watch?v=ri8G3UOdgbI</a:t>
            </a:r>
            <a:r>
              <a:rPr lang="sk-SK" sz="2000" dirty="0"/>
              <a:t> </a:t>
            </a:r>
            <a:r>
              <a:rPr lang="sk-SK" sz="2000" dirty="0" err="1"/>
              <a:t>Mravčekovia</a:t>
            </a:r>
            <a:r>
              <a:rPr lang="sk-SK" sz="2000" dirty="0"/>
              <a:t> Fíha tralala</a:t>
            </a:r>
            <a:br>
              <a:rPr lang="sk-SK" sz="2000" dirty="0"/>
            </a:br>
            <a:r>
              <a:rPr lang="sk-SK" sz="2000" dirty="0">
                <a:hlinkClick r:id="rId4"/>
              </a:rPr>
              <a:t>https://www.veselerozpravky.sk/co-sa-deje-v-trave-cervik/</a:t>
            </a:r>
            <a:r>
              <a:rPr lang="sk-SK" sz="2000" dirty="0"/>
              <a:t> rozprávky z lúky</a:t>
            </a:r>
            <a:br>
              <a:rPr lang="sk-SK" sz="2000" dirty="0"/>
            </a:br>
            <a:r>
              <a:rPr lang="sk-SK" sz="2000" dirty="0">
                <a:hlinkClick r:id="rId5"/>
              </a:rPr>
              <a:t>https://www.youtube.com/watch?v=ovM3dxLmSYs</a:t>
            </a:r>
            <a:r>
              <a:rPr lang="sk-SK" sz="2000" dirty="0"/>
              <a:t> životný cyklus motýľa</a:t>
            </a:r>
            <a:br>
              <a:rPr lang="sk-SK" sz="2000" dirty="0"/>
            </a:br>
            <a:r>
              <a:rPr lang="sk-SK" sz="2000" dirty="0">
                <a:hlinkClick r:id="rId6"/>
              </a:rPr>
              <a:t>https://www.youtube.com/watch?v=5HavuQtg2ek</a:t>
            </a:r>
            <a:r>
              <a:rPr lang="sk-SK" sz="2000" dirty="0"/>
              <a:t> učíme sa počítať s lienkou</a:t>
            </a:r>
            <a:br>
              <a:rPr lang="sk-SK" sz="2000" dirty="0"/>
            </a:br>
            <a:r>
              <a:rPr lang="sk-SK" sz="2000" dirty="0">
                <a:hlinkClick r:id="rId7"/>
              </a:rPr>
              <a:t>https://www.youtube.com/watch?v=XH2Xapk312U&amp;list=PLVOcvpUZsRhSbfbona-oaQbxpq1kHe5H8</a:t>
            </a:r>
            <a:r>
              <a:rPr lang="sk-SK" sz="2000" dirty="0"/>
              <a:t> – Včielka Maja - nové dobrodružstvá</a:t>
            </a:r>
            <a:br>
              <a:rPr lang="sk-SK" sz="2000" dirty="0"/>
            </a:br>
            <a:r>
              <a:rPr lang="sk-SK" sz="2000" dirty="0">
                <a:hlinkClick r:id="rId8"/>
              </a:rPr>
              <a:t>https://www.youtube.com/watch?v=HrHO8AIoKi8&amp;list=PLUFt6l56I7m1V25sgUz2zVAE-rZAdehAU</a:t>
            </a:r>
            <a:r>
              <a:rPr lang="sk-SK" sz="2000" dirty="0"/>
              <a:t> rozprávky o cvrčkovi</a:t>
            </a:r>
            <a:br>
              <a:rPr lang="sk-SK" sz="2000" dirty="0"/>
            </a:br>
            <a:r>
              <a:rPr lang="sk-SK" sz="2000" dirty="0">
                <a:hlinkClick r:id="rId9"/>
              </a:rPr>
              <a:t>https://www.youtube.com/watch?v=iBID6eIEpLA&amp;list=PLoRDlhkUX0tU0pKR8fWRFVXQ-vBRFzQ3h</a:t>
            </a:r>
            <a:r>
              <a:rPr lang="sk-SK" sz="2000" dirty="0"/>
              <a:t> </a:t>
            </a:r>
            <a:r>
              <a:rPr lang="sk-SK" sz="2000" dirty="0" err="1"/>
              <a:t>Ferdo</a:t>
            </a:r>
            <a:r>
              <a:rPr lang="sk-SK" sz="2000" dirty="0"/>
              <a:t> Mravec</a:t>
            </a:r>
            <a:br>
              <a:rPr lang="sk-SK" sz="2000" dirty="0"/>
            </a:br>
            <a:r>
              <a:rPr lang="sk-SK" sz="2000" dirty="0">
                <a:hlinkClick r:id="rId10"/>
              </a:rPr>
              <a:t>https://www.youtube.com/watch?v=tIQWaXtoN4Q</a:t>
            </a:r>
            <a:r>
              <a:rPr lang="sk-SK" sz="2000" dirty="0"/>
              <a:t> Na lúke s húseničkou</a:t>
            </a:r>
            <a:br>
              <a:rPr lang="sk-SK" sz="2000" dirty="0"/>
            </a:br>
            <a:r>
              <a:rPr lang="sk-SK" sz="2000" dirty="0">
                <a:hlinkClick r:id="rId11"/>
              </a:rPr>
              <a:t>https://www.youtube.com/watch?v=JoqvaloTmzU</a:t>
            </a:r>
            <a:r>
              <a:rPr lang="sk-SK" sz="2000" dirty="0"/>
              <a:t> zvuky prírody a lúk, rôzne druhy lúčnych živočíchov</a:t>
            </a:r>
            <a:br>
              <a:rPr lang="sk-SK" sz="2000" dirty="0"/>
            </a:br>
            <a:endParaRPr lang="sk-SK" sz="2000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F880681-080F-4E2A-B544-AF93D8946762}"/>
              </a:ext>
            </a:extLst>
          </p:cNvPr>
          <p:cNvSpPr/>
          <p:nvPr/>
        </p:nvSpPr>
        <p:spPr>
          <a:xfrm>
            <a:off x="838200" y="3866970"/>
            <a:ext cx="11187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>
              <a:solidFill>
                <a:srgbClr val="0563C1"/>
              </a:solidFill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sk-SK" u="sng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Zdroje:</a:t>
            </a:r>
          </a:p>
          <a:p>
            <a:r>
              <a:rPr lang="sk-SK" dirty="0">
                <a:solidFill>
                  <a:srgbClr val="0563C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https://www.alinka.sk/c/mravcekovia-2598.html</a:t>
            </a:r>
            <a:endParaRPr lang="sk-SK" dirty="0"/>
          </a:p>
          <a:p>
            <a:r>
              <a:rPr lang="sk-SK" dirty="0">
                <a:hlinkClick r:id="rId13"/>
              </a:rPr>
              <a:t>https://najlepsiepredeti.sk/o-hmyze/</a:t>
            </a:r>
            <a:endParaRPr lang="sk-SK" dirty="0"/>
          </a:p>
          <a:p>
            <a:r>
              <a:rPr lang="sk-SK" dirty="0">
                <a:hlinkClick r:id="rId14"/>
              </a:rPr>
              <a:t>https://www.alinka.sk/c/chrobaciky-2017.html</a:t>
            </a:r>
            <a:endParaRPr lang="sk-SK" dirty="0"/>
          </a:p>
          <a:p>
            <a:r>
              <a:rPr lang="sk-SK" dirty="0">
                <a:hlinkClick r:id="rId15"/>
              </a:rPr>
              <a:t>http://www.babarik.sk/page23.html</a:t>
            </a:r>
            <a:endParaRPr lang="sk-SK" dirty="0"/>
          </a:p>
          <a:p>
            <a:r>
              <a:rPr lang="sk-SK" i="1" dirty="0"/>
              <a:t>INFRA</a:t>
            </a:r>
            <a:r>
              <a:rPr lang="sk-SK" dirty="0"/>
              <a:t> Slovakia, s. r. o., KAFOMETÍK pre materské školy – </a:t>
            </a:r>
            <a:r>
              <a:rPr lang="sk-SK" i="1" dirty="0"/>
              <a:t>ŽIVOT</a:t>
            </a:r>
            <a:r>
              <a:rPr lang="sk-SK" dirty="0"/>
              <a:t> V LESE, </a:t>
            </a:r>
            <a:r>
              <a:rPr lang="sk-SK" i="1" dirty="0"/>
              <a:t>PRI VODE</a:t>
            </a:r>
            <a:r>
              <a:rPr lang="sk-SK" dirty="0"/>
              <a:t>, NA </a:t>
            </a:r>
            <a:r>
              <a:rPr lang="sk-SK" i="1" dirty="0"/>
              <a:t>LÚKE</a:t>
            </a:r>
            <a:r>
              <a:rPr lang="sk-SK" dirty="0"/>
              <a:t>, 2017, </a:t>
            </a:r>
            <a:r>
              <a:rPr lang="sk-SK" dirty="0">
                <a:hlinkClick r:id="rId16"/>
              </a:rPr>
              <a:t>www.kafomet.sk</a:t>
            </a:r>
            <a:r>
              <a:rPr lang="sk-SK" dirty="0"/>
              <a:t>.</a:t>
            </a:r>
          </a:p>
          <a:p>
            <a:r>
              <a:rPr lang="sk-SK" dirty="0"/>
              <a:t>Obrázky: Google, internet</a:t>
            </a:r>
          </a:p>
          <a:p>
            <a:r>
              <a:rPr lang="sk-SK" dirty="0"/>
              <a:t>Piesne: YouTube Lienka, lienka - Michaela </a:t>
            </a:r>
            <a:r>
              <a:rPr lang="sk-SK" dirty="0" err="1"/>
              <a:t>Paštéková</a:t>
            </a:r>
            <a:r>
              <a:rPr lang="sk-SK" dirty="0"/>
              <a:t>, Richard </a:t>
            </a:r>
            <a:r>
              <a:rPr lang="sk-SK" dirty="0" err="1"/>
              <a:t>Čanaky</a:t>
            </a:r>
            <a:r>
              <a:rPr lang="sk-SK" dirty="0"/>
              <a:t> a Mária Podhradská Deťom 5 a 1 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9664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BB1588-C30C-4F7C-A4E8-62FEA5F45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13 Rafaela stonozka">
            <a:hlinkClick r:id="" action="ppaction://media"/>
            <a:extLst>
              <a:ext uri="{FF2B5EF4-FFF2-40B4-BE49-F238E27FC236}">
                <a16:creationId xmlns:a16="http://schemas.microsoft.com/office/drawing/2014/main" id="{17E75469-05AD-46D7-A0EF-194091534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73743" y="1010441"/>
            <a:ext cx="699472" cy="6994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FF6A676-69DF-441F-9A9D-B5915EA88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42" y="306951"/>
            <a:ext cx="2891118" cy="576169"/>
          </a:xfrm>
        </p:spPr>
        <p:txBody>
          <a:bodyPr>
            <a:normAutofit fontScale="90000"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STONOŽKA</a:t>
            </a:r>
          </a:p>
        </p:txBody>
      </p:sp>
    </p:spTree>
    <p:extLst>
      <p:ext uri="{BB962C8B-B14F-4D97-AF65-F5344CB8AC3E}">
        <p14:creationId xmlns:p14="http://schemas.microsoft.com/office/powerpoint/2010/main" val="27950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A8CB7059-42A1-4AAE-80E7-700936DCB704}"/>
              </a:ext>
            </a:extLst>
          </p:cNvPr>
          <p:cNvSpPr/>
          <p:nvPr/>
        </p:nvSpPr>
        <p:spPr>
          <a:xfrm>
            <a:off x="549896" y="1598301"/>
            <a:ext cx="3399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90089347-ACF0-41D9-BFA6-FDA95066F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02" l="462" r="98615">
                        <a14:foregroundMark x1="10462" y1="64085" x2="18154" y2="64085"/>
                        <a14:foregroundMark x1="9846" y1="59820" x2="13692" y2="59820"/>
                        <a14:foregroundMark x1="21077" y1="65881" x2="31923" y2="73850"/>
                        <a14:foregroundMark x1="20692" y1="60718" x2="27154" y2="64534"/>
                        <a14:foregroundMark x1="97000" y1="11223" x2="97000" y2="11223"/>
                        <a14:backgroundMark x1="65923" y1="52301" x2="65923" y2="52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44" y="1598301"/>
            <a:ext cx="3429779" cy="3864949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4FD9761A-8A0D-4582-9F49-F525B6624F98}"/>
              </a:ext>
            </a:extLst>
          </p:cNvPr>
          <p:cNvSpPr/>
          <p:nvPr/>
        </p:nvSpPr>
        <p:spPr>
          <a:xfrm>
            <a:off x="469312" y="207063"/>
            <a:ext cx="361859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STONOŽKA RAFAELA (pieseň)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 SOM VAŠA KAMOŠKA,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RAFAELA - STONOŽKA.</a:t>
            </a:r>
          </a:p>
          <a:p>
            <a:pPr algn="ctr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 ČERVENÉ PONOŽKY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PATRÍM MEDZI STONOŽKY.</a:t>
            </a:r>
          </a:p>
          <a:p>
            <a:pPr algn="ctr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HEJ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RAFAELA MÁ STO NÔH</a:t>
            </a:r>
          </a:p>
          <a:p>
            <a:pPr algn="ctr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 SOM VAŠA KAMOŠKA,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RAFAELA - STONOŽKA.</a:t>
            </a:r>
          </a:p>
          <a:p>
            <a:pPr algn="ctr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 MALIČKÚ HLAVIČKU A NA ZADOČKU MAŠLIČKU.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HEJ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RAFAELA MÁ STO NÔH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454BEB42-CD44-4EE3-A5D8-5E3353A443F0}"/>
              </a:ext>
            </a:extLst>
          </p:cNvPr>
          <p:cNvSpPr/>
          <p:nvPr/>
        </p:nvSpPr>
        <p:spPr>
          <a:xfrm>
            <a:off x="7655761" y="466828"/>
            <a:ext cx="37382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 SOM VAŠA KAMOŠKA,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RAFAELA - STONOŽKA.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 ČERVENÉ PONOŽKY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PATRÍM MEDZI STONOŽKY.</a:t>
            </a:r>
          </a:p>
          <a:p>
            <a:pPr algn="ctr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HEJ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RAFAELA MÁ STO NÔH.</a:t>
            </a:r>
          </a:p>
          <a:p>
            <a:pPr algn="ctr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 MALIČKÚ HLAVIČKU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 ZADOČKU HLAVIČKU.</a:t>
            </a:r>
          </a:p>
          <a:p>
            <a:pPr algn="ctr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HEJ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 RAFAELA, ČUP, ČUP BUGY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RAFAELA MÁ STO NÔH.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6416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5B24C1B8-DC10-4FA0-97C0-B4EA5373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89C203-F1B2-4F9F-B288-D7AC82BE5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22" y="182536"/>
            <a:ext cx="2380334" cy="577555"/>
          </a:xfrm>
        </p:spPr>
        <p:txBody>
          <a:bodyPr>
            <a:no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MRAVEC</a:t>
            </a:r>
          </a:p>
        </p:txBody>
      </p:sp>
    </p:spTree>
    <p:extLst>
      <p:ext uri="{BB962C8B-B14F-4D97-AF65-F5344CB8AC3E}">
        <p14:creationId xmlns:p14="http://schemas.microsoft.com/office/powerpoint/2010/main" val="260409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>
            <a:extLst>
              <a:ext uri="{FF2B5EF4-FFF2-40B4-BE49-F238E27FC236}">
                <a16:creationId xmlns:a16="http://schemas.microsoft.com/office/drawing/2014/main" id="{7A76D9B6-148C-40DB-A4A0-7298603D029D}"/>
              </a:ext>
            </a:extLst>
          </p:cNvPr>
          <p:cNvSpPr/>
          <p:nvPr/>
        </p:nvSpPr>
        <p:spPr>
          <a:xfrm>
            <a:off x="7708088" y="1219200"/>
            <a:ext cx="40221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LESE ŽIJÚ V TAKOM KOPCI,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PEKNE SPOLU AKO V OBCI.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ŠIKOVNÝ HMYZ,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NEBOJA SA ŽIADNEJ PRÁCE.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KTO? NO PREDSA 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MRAVCE.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0071D60F-C1DC-4A2A-9820-061BF1D9762F}"/>
              </a:ext>
            </a:extLst>
          </p:cNvPr>
          <p:cNvSpPr/>
          <p:nvPr/>
        </p:nvSpPr>
        <p:spPr>
          <a:xfrm>
            <a:off x="636441" y="538291"/>
            <a:ext cx="35224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MRAVČEK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SPADOL Z KRÍKA MRAVČEK,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ROZBOLEL HO PALČEK,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POTOM CELÁ NOŽIČKA,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NUŽ SI ĽAHOL DO KRÍČKA.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ČMELIAK LIETAL NAOKOLO,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MRAVČEKA MU ĽÚTO BOLO.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LÍSTOČKA SKOROCELU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ZABALIL MU NÔŽKU CELÚ.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PRINIESOL AJ MEDU TROŠKU,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HNEĎ MAL MRAVČEK ZDRAVÚ NÔŽKU. 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06160D6-FB5D-4F69-870E-54320298E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000" r="90000">
                        <a14:foregroundMark x1="25231" y1="62950" x2="25231" y2="62950"/>
                        <a14:foregroundMark x1="35692" y1="72662" x2="35692" y2="72662"/>
                        <a14:foregroundMark x1="55308" y1="58777" x2="55308" y2="58777"/>
                        <a14:foregroundMark x1="40154" y1="60504" x2="40154" y2="60504"/>
                        <a14:foregroundMark x1="73308" y1="67050" x2="73308" y2="6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06" b="13847"/>
          <a:stretch/>
        </p:blipFill>
        <p:spPr>
          <a:xfrm>
            <a:off x="8355054" y="4444846"/>
            <a:ext cx="2154759" cy="174517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D5421534-B68F-4C10-8CD8-CCB0679BB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000" r="90000">
                        <a14:foregroundMark x1="25231" y1="62950" x2="25231" y2="62950"/>
                        <a14:foregroundMark x1="35692" y1="72662" x2="35692" y2="72662"/>
                        <a14:foregroundMark x1="55308" y1="58777" x2="55308" y2="58777"/>
                        <a14:foregroundMark x1="40154" y1="60504" x2="40154" y2="60504"/>
                        <a14:foregroundMark x1="73308" y1="67050" x2="73308" y2="6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06" b="13847"/>
          <a:stretch/>
        </p:blipFill>
        <p:spPr>
          <a:xfrm rot="10094421" flipV="1">
            <a:off x="4786567" y="3845891"/>
            <a:ext cx="3337553" cy="26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4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B1E9C114-3039-4B8C-B792-3CB375B9B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ECD76417-3717-486E-81E1-1A1CD3D4EF47}"/>
              </a:ext>
            </a:extLst>
          </p:cNvPr>
          <p:cNvSpPr txBox="1"/>
          <p:nvPr/>
        </p:nvSpPr>
        <p:spPr>
          <a:xfrm>
            <a:off x="150232" y="208582"/>
            <a:ext cx="2158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VČELA</a:t>
            </a:r>
          </a:p>
        </p:txBody>
      </p:sp>
    </p:spTree>
    <p:extLst>
      <p:ext uri="{BB962C8B-B14F-4D97-AF65-F5344CB8AC3E}">
        <p14:creationId xmlns:p14="http://schemas.microsoft.com/office/powerpoint/2010/main" val="1631626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40AA28-C88C-4ED7-960D-D5D4C2B4E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65" y="434475"/>
            <a:ext cx="4865016" cy="272020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VČIELKY BZUČIA VÔKOL STROMOV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OBZRÚ SI KAŽDÝ KVET,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POTOM LETIA ZASE DOMOV,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CHVÍĽKU SA VRÁTIA SPÄŤ.</a:t>
            </a:r>
          </a:p>
          <a:p>
            <a:pPr marL="0" indent="0" algn="ctr">
              <a:spcBef>
                <a:spcPts val="0"/>
              </a:spcBef>
              <a:buNone/>
            </a:pP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PREČO TOTO VČIELKY ROBIA?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PREČO V KAŽDOM KVETE SNORIA?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MEDÍK OD NICH POTOM MÁME,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AJ ČEREŠNE NATRHÁME.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07F6CCE9-690D-4B4A-92FC-A179030AEC42}"/>
              </a:ext>
            </a:extLst>
          </p:cNvPr>
          <p:cNvSpPr/>
          <p:nvPr/>
        </p:nvSpPr>
        <p:spPr>
          <a:xfrm>
            <a:off x="8091469" y="740648"/>
            <a:ext cx="38465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BZUČÍ CESTOU NA STÝ KVET,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KOŠÍČKA ZBIERA MED. 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JE TO? (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VČELA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Obrázok 17" descr="Butterfly Design png download - 900*891 - Free Transparent Bee png ...">
            <a:extLst>
              <a:ext uri="{FF2B5EF4-FFF2-40B4-BE49-F238E27FC236}">
                <a16:creationId xmlns:a16="http://schemas.microsoft.com/office/drawing/2014/main" id="{22A14A74-7CDD-4F83-932D-F2CA45DB952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7333" l="4889" r="91556">
                        <a14:backgroundMark x1="49333" y1="37333" x2="49333" y2="37333"/>
                        <a14:backgroundMark x1="49778" y1="40444" x2="49778" y2="4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7" t="9944" r="12924" b="-376"/>
          <a:stretch/>
        </p:blipFill>
        <p:spPr bwMode="auto">
          <a:xfrm>
            <a:off x="5501375" y="4051138"/>
            <a:ext cx="1617055" cy="172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ok 18" descr="Butterfly Design png download - 900*891 - Free Transparent Bee png ...">
            <a:extLst>
              <a:ext uri="{FF2B5EF4-FFF2-40B4-BE49-F238E27FC236}">
                <a16:creationId xmlns:a16="http://schemas.microsoft.com/office/drawing/2014/main" id="{88FAEFDD-802B-4FFF-AA52-B248C2F3F3C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7333" l="4889" r="91556">
                        <a14:backgroundMark x1="49333" y1="37333" x2="49333" y2="37333"/>
                        <a14:backgroundMark x1="49778" y1="40444" x2="49778" y2="4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7" t="9944" r="12924" b="-376"/>
          <a:stretch/>
        </p:blipFill>
        <p:spPr bwMode="auto">
          <a:xfrm rot="9867630" flipV="1">
            <a:off x="8712510" y="2854569"/>
            <a:ext cx="1948084" cy="214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ok 19" descr="Butterfly Design png download - 900*891 - Free Transparent Bee png ...">
            <a:extLst>
              <a:ext uri="{FF2B5EF4-FFF2-40B4-BE49-F238E27FC236}">
                <a16:creationId xmlns:a16="http://schemas.microsoft.com/office/drawing/2014/main" id="{F15719C3-16AB-432F-B17F-45E534E558E4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7333" l="4889" r="91556">
                        <a14:backgroundMark x1="49333" y1="37333" x2="49333" y2="37333"/>
                        <a14:backgroundMark x1="49778" y1="40444" x2="49778" y2="4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7" t="9944" r="12924" b="-376"/>
          <a:stretch/>
        </p:blipFill>
        <p:spPr bwMode="auto">
          <a:xfrm>
            <a:off x="1953225" y="4305782"/>
            <a:ext cx="1056193" cy="1529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3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239E5EA-2691-4217-96A3-02F037172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14"/>
          <a:stretch/>
        </p:blipFill>
        <p:spPr>
          <a:xfrm>
            <a:off x="-44824" y="0"/>
            <a:ext cx="12281648" cy="684237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DC36B5-65A5-4EC2-9E34-E7A4D095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52" y="313605"/>
            <a:ext cx="4419600" cy="549275"/>
          </a:xfrm>
        </p:spPr>
        <p:txBody>
          <a:bodyPr>
            <a:no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CVRČEK/SVRČEK</a:t>
            </a:r>
          </a:p>
        </p:txBody>
      </p:sp>
    </p:spTree>
    <p:extLst>
      <p:ext uri="{BB962C8B-B14F-4D97-AF65-F5344CB8AC3E}">
        <p14:creationId xmlns:p14="http://schemas.microsoft.com/office/powerpoint/2010/main" val="119371742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1289</Words>
  <Application>Microsoft Office PowerPoint</Application>
  <PresentationFormat>Širokouhlá</PresentationFormat>
  <Paragraphs>163</Paragraphs>
  <Slides>27</Slides>
  <Notes>1</Notes>
  <HiddenSlides>0</HiddenSlides>
  <MMClips>4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Motív Office</vt:lpstr>
      <vt:lpstr>LÚČNY SVET</vt:lpstr>
      <vt:lpstr>Prezentácia programu PowerPoint</vt:lpstr>
      <vt:lpstr>STONOŽKA</vt:lpstr>
      <vt:lpstr>Prezentácia programu PowerPoint</vt:lpstr>
      <vt:lpstr>MRAVEC</vt:lpstr>
      <vt:lpstr>Prezentácia programu PowerPoint</vt:lpstr>
      <vt:lpstr>Prezentácia programu PowerPoint</vt:lpstr>
      <vt:lpstr>Prezentácia programu PowerPoint</vt:lpstr>
      <vt:lpstr>CVRČEK/SVRČEK</vt:lpstr>
      <vt:lpstr>Prezentácia programu PowerPoint</vt:lpstr>
      <vt:lpstr>SVÄTOJÁNSKA MUŠKA</vt:lpstr>
      <vt:lpstr>Prezentácia programu PowerPoint</vt:lpstr>
      <vt:lpstr>MUCHA</vt:lpstr>
      <vt:lpstr>Prezentácia programu PowerPoint</vt:lpstr>
      <vt:lpstr>LIENKA</vt:lpstr>
      <vt:lpstr>Prezentácia programu PowerPoint</vt:lpstr>
      <vt:lpstr>MOTÝĽ – BABÔČKA PÁVOOKÁ</vt:lpstr>
      <vt:lpstr>NOČNÝ MOTÝĽ - OKÁŇ HRUŠKOVÝ</vt:lpstr>
      <vt:lpstr>Prezentácia programu PowerPoint</vt:lpstr>
      <vt:lpstr>Prezentácia programu PowerPoint</vt:lpstr>
      <vt:lpstr>Prezentácia programu PowerPoint</vt:lpstr>
      <vt:lpstr>Prezentácia programu PowerPoint</vt:lpstr>
      <vt:lpstr>PAVÚK</vt:lpstr>
      <vt:lpstr>Prezentácia programu PowerPoint</vt:lpstr>
      <vt:lpstr>ROHÁČ</vt:lpstr>
      <vt:lpstr>Prezentácia programu PowerPoint</vt:lpstr>
      <vt:lpstr>Linky: https://www.youtube.com/watch?v=84VEyXKdYU8  na počúvanie Svrček a mravce https://www.youtube.com/watch?v=ri8G3UOdgbI Mravčekovia Fíha tralala https://www.veselerozpravky.sk/co-sa-deje-v-trave-cervik/ rozprávky z lúky https://www.youtube.com/watch?v=ovM3dxLmSYs životný cyklus motýľa https://www.youtube.com/watch?v=5HavuQtg2ek učíme sa počítať s lienkou https://www.youtube.com/watch?v=XH2Xapk312U&amp;list=PLVOcvpUZsRhSbfbona-oaQbxpq1kHe5H8 – Včielka Maja - nové dobrodružstvá https://www.youtube.com/watch?v=HrHO8AIoKi8&amp;list=PLUFt6l56I7m1V25sgUz2zVAE-rZAdehAU rozprávky o cvrčkovi https://www.youtube.com/watch?v=iBID6eIEpLA&amp;list=PLoRDlhkUX0tU0pKR8fWRFVXQ-vBRFzQ3h Ferdo Mravec https://www.youtube.com/watch?v=tIQWaXtoN4Q Na lúke s húseničkou https://www.youtube.com/watch?v=JoqvaloTmzU zvuky prírody a lúk, rôzne druhy lúčnych živočíchov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 </dc:creator>
  <cp:lastModifiedBy> </cp:lastModifiedBy>
  <cp:revision>57</cp:revision>
  <dcterms:created xsi:type="dcterms:W3CDTF">2020-04-24T05:55:37Z</dcterms:created>
  <dcterms:modified xsi:type="dcterms:W3CDTF">2020-04-28T16:15:33Z</dcterms:modified>
</cp:coreProperties>
</file>