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312" r:id="rId3"/>
    <p:sldId id="279" r:id="rId4"/>
    <p:sldId id="277" r:id="rId5"/>
    <p:sldId id="293" r:id="rId6"/>
    <p:sldId id="292" r:id="rId7"/>
    <p:sldId id="291" r:id="rId8"/>
    <p:sldId id="280" r:id="rId9"/>
    <p:sldId id="282" r:id="rId10"/>
    <p:sldId id="301" r:id="rId11"/>
    <p:sldId id="294" r:id="rId12"/>
    <p:sldId id="305" r:id="rId13"/>
    <p:sldId id="306" r:id="rId14"/>
    <p:sldId id="284" r:id="rId15"/>
    <p:sldId id="283" r:id="rId16"/>
    <p:sldId id="289" r:id="rId17"/>
    <p:sldId id="286" r:id="rId18"/>
    <p:sldId id="287" r:id="rId19"/>
    <p:sldId id="288" r:id="rId20"/>
    <p:sldId id="290" r:id="rId21"/>
    <p:sldId id="303" r:id="rId22"/>
    <p:sldId id="300" r:id="rId23"/>
    <p:sldId id="295" r:id="rId24"/>
    <p:sldId id="296" r:id="rId25"/>
    <p:sldId id="307" r:id="rId26"/>
    <p:sldId id="299" r:id="rId27"/>
    <p:sldId id="297" r:id="rId28"/>
    <p:sldId id="302" r:id="rId29"/>
    <p:sldId id="311" r:id="rId30"/>
    <p:sldId id="304" r:id="rId31"/>
    <p:sldId id="310" r:id="rId32"/>
    <p:sldId id="285" r:id="rId33"/>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2" autoAdjust="0"/>
    <p:restoredTop sz="94660"/>
  </p:normalViewPr>
  <p:slideViewPr>
    <p:cSldViewPr snapToGrid="0">
      <p:cViewPr varScale="1">
        <p:scale>
          <a:sx n="51" d="100"/>
          <a:sy n="51" d="100"/>
        </p:scale>
        <p:origin x="90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DD02E8-F60C-459A-8639-6869AF61A88F}"/>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52E67692-B6D8-465C-AD7B-C72ADBE85A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CCD20632-E14F-4234-82F8-D9D740F01C43}"/>
              </a:ext>
            </a:extLst>
          </p:cNvPr>
          <p:cNvSpPr>
            <a:spLocks noGrp="1"/>
          </p:cNvSpPr>
          <p:nvPr>
            <p:ph type="dt" sz="half" idx="10"/>
          </p:nvPr>
        </p:nvSpPr>
        <p:spPr/>
        <p:txBody>
          <a:bodyPr/>
          <a:lstStyle/>
          <a:p>
            <a:fld id="{35BD4F35-3107-4A28-9E40-45BD1AF6DB1B}" type="datetimeFigureOut">
              <a:rPr lang="sk-SK" smtClean="0"/>
              <a:t>13. 5. 2020</a:t>
            </a:fld>
            <a:endParaRPr lang="sk-SK"/>
          </a:p>
        </p:txBody>
      </p:sp>
      <p:sp>
        <p:nvSpPr>
          <p:cNvPr id="5" name="Zástupný objekt pre pätu 4">
            <a:extLst>
              <a:ext uri="{FF2B5EF4-FFF2-40B4-BE49-F238E27FC236}">
                <a16:creationId xmlns:a16="http://schemas.microsoft.com/office/drawing/2014/main" id="{B56C9C4B-3BA0-41CB-AECF-483CBB722AA2}"/>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75BB7866-6C48-430A-B36C-B36D3BADD002}"/>
              </a:ext>
            </a:extLst>
          </p:cNvPr>
          <p:cNvSpPr>
            <a:spLocks noGrp="1"/>
          </p:cNvSpPr>
          <p:nvPr>
            <p:ph type="sldNum" sz="quarter" idx="12"/>
          </p:nvPr>
        </p:nvSpPr>
        <p:spPr/>
        <p:txBody>
          <a:bodyPr/>
          <a:lstStyle/>
          <a:p>
            <a:fld id="{A300B9B2-E5E6-490E-8305-16995057EAD9}" type="slidenum">
              <a:rPr lang="sk-SK" smtClean="0"/>
              <a:t>‹#›</a:t>
            </a:fld>
            <a:endParaRPr lang="sk-SK"/>
          </a:p>
        </p:txBody>
      </p:sp>
    </p:spTree>
    <p:extLst>
      <p:ext uri="{BB962C8B-B14F-4D97-AF65-F5344CB8AC3E}">
        <p14:creationId xmlns:p14="http://schemas.microsoft.com/office/powerpoint/2010/main" val="183919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08609-2BDC-49BD-B1E6-D210A2B65FC7}"/>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4CFEFC41-2C4E-45E1-A2B1-171637D98663}"/>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F48A9F69-3873-4689-9CEA-7C474DF99B41}"/>
              </a:ext>
            </a:extLst>
          </p:cNvPr>
          <p:cNvSpPr>
            <a:spLocks noGrp="1"/>
          </p:cNvSpPr>
          <p:nvPr>
            <p:ph type="dt" sz="half" idx="10"/>
          </p:nvPr>
        </p:nvSpPr>
        <p:spPr/>
        <p:txBody>
          <a:bodyPr/>
          <a:lstStyle/>
          <a:p>
            <a:fld id="{35BD4F35-3107-4A28-9E40-45BD1AF6DB1B}" type="datetimeFigureOut">
              <a:rPr lang="sk-SK" smtClean="0"/>
              <a:t>13. 5. 2020</a:t>
            </a:fld>
            <a:endParaRPr lang="sk-SK"/>
          </a:p>
        </p:txBody>
      </p:sp>
      <p:sp>
        <p:nvSpPr>
          <p:cNvPr id="5" name="Zástupný objekt pre pätu 4">
            <a:extLst>
              <a:ext uri="{FF2B5EF4-FFF2-40B4-BE49-F238E27FC236}">
                <a16:creationId xmlns:a16="http://schemas.microsoft.com/office/drawing/2014/main" id="{D4743282-67B5-4108-8364-06DF1B27A64D}"/>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29F0B12D-F169-4C3F-8579-586B24D2C34E}"/>
              </a:ext>
            </a:extLst>
          </p:cNvPr>
          <p:cNvSpPr>
            <a:spLocks noGrp="1"/>
          </p:cNvSpPr>
          <p:nvPr>
            <p:ph type="sldNum" sz="quarter" idx="12"/>
          </p:nvPr>
        </p:nvSpPr>
        <p:spPr/>
        <p:txBody>
          <a:bodyPr/>
          <a:lstStyle/>
          <a:p>
            <a:fld id="{A300B9B2-E5E6-490E-8305-16995057EAD9}" type="slidenum">
              <a:rPr lang="sk-SK" smtClean="0"/>
              <a:t>‹#›</a:t>
            </a:fld>
            <a:endParaRPr lang="sk-SK"/>
          </a:p>
        </p:txBody>
      </p:sp>
    </p:spTree>
    <p:extLst>
      <p:ext uri="{BB962C8B-B14F-4D97-AF65-F5344CB8AC3E}">
        <p14:creationId xmlns:p14="http://schemas.microsoft.com/office/powerpoint/2010/main" val="171089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D61107B3-2737-4E29-B812-8F5796D00CD7}"/>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4FE0535F-34F1-4862-9E64-ED2E992D9CA9}"/>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2AD52E5F-413A-4685-9661-83EBBA2B0A64}"/>
              </a:ext>
            </a:extLst>
          </p:cNvPr>
          <p:cNvSpPr>
            <a:spLocks noGrp="1"/>
          </p:cNvSpPr>
          <p:nvPr>
            <p:ph type="dt" sz="half" idx="10"/>
          </p:nvPr>
        </p:nvSpPr>
        <p:spPr/>
        <p:txBody>
          <a:bodyPr/>
          <a:lstStyle/>
          <a:p>
            <a:fld id="{35BD4F35-3107-4A28-9E40-45BD1AF6DB1B}" type="datetimeFigureOut">
              <a:rPr lang="sk-SK" smtClean="0"/>
              <a:t>13. 5. 2020</a:t>
            </a:fld>
            <a:endParaRPr lang="sk-SK"/>
          </a:p>
        </p:txBody>
      </p:sp>
      <p:sp>
        <p:nvSpPr>
          <p:cNvPr id="5" name="Zástupný objekt pre pätu 4">
            <a:extLst>
              <a:ext uri="{FF2B5EF4-FFF2-40B4-BE49-F238E27FC236}">
                <a16:creationId xmlns:a16="http://schemas.microsoft.com/office/drawing/2014/main" id="{A8F53456-B0CB-44B5-84A3-16AF2C834895}"/>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3BF40F70-4917-4153-A4D4-0243E382BAE2}"/>
              </a:ext>
            </a:extLst>
          </p:cNvPr>
          <p:cNvSpPr>
            <a:spLocks noGrp="1"/>
          </p:cNvSpPr>
          <p:nvPr>
            <p:ph type="sldNum" sz="quarter" idx="12"/>
          </p:nvPr>
        </p:nvSpPr>
        <p:spPr/>
        <p:txBody>
          <a:bodyPr/>
          <a:lstStyle/>
          <a:p>
            <a:fld id="{A300B9B2-E5E6-490E-8305-16995057EAD9}" type="slidenum">
              <a:rPr lang="sk-SK" smtClean="0"/>
              <a:t>‹#›</a:t>
            </a:fld>
            <a:endParaRPr lang="sk-SK"/>
          </a:p>
        </p:txBody>
      </p:sp>
    </p:spTree>
    <p:extLst>
      <p:ext uri="{BB962C8B-B14F-4D97-AF65-F5344CB8AC3E}">
        <p14:creationId xmlns:p14="http://schemas.microsoft.com/office/powerpoint/2010/main" val="3156848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92F564-9F72-4728-8A65-D2B7F62CFB2F}"/>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DAAAF3D1-A438-4946-BDB3-9E886C842BAD}"/>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43988824-F81D-4E38-880E-9F897F923F00}"/>
              </a:ext>
            </a:extLst>
          </p:cNvPr>
          <p:cNvSpPr>
            <a:spLocks noGrp="1"/>
          </p:cNvSpPr>
          <p:nvPr>
            <p:ph type="dt" sz="half" idx="10"/>
          </p:nvPr>
        </p:nvSpPr>
        <p:spPr/>
        <p:txBody>
          <a:bodyPr/>
          <a:lstStyle/>
          <a:p>
            <a:fld id="{35BD4F35-3107-4A28-9E40-45BD1AF6DB1B}" type="datetimeFigureOut">
              <a:rPr lang="sk-SK" smtClean="0"/>
              <a:t>13. 5. 2020</a:t>
            </a:fld>
            <a:endParaRPr lang="sk-SK"/>
          </a:p>
        </p:txBody>
      </p:sp>
      <p:sp>
        <p:nvSpPr>
          <p:cNvPr id="5" name="Zástupný objekt pre pätu 4">
            <a:extLst>
              <a:ext uri="{FF2B5EF4-FFF2-40B4-BE49-F238E27FC236}">
                <a16:creationId xmlns:a16="http://schemas.microsoft.com/office/drawing/2014/main" id="{B0D0E8B1-C88D-4A4A-B0B7-77E3BD576C3B}"/>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4DF21467-A6D3-4168-9958-37C1D7B8DC19}"/>
              </a:ext>
            </a:extLst>
          </p:cNvPr>
          <p:cNvSpPr>
            <a:spLocks noGrp="1"/>
          </p:cNvSpPr>
          <p:nvPr>
            <p:ph type="sldNum" sz="quarter" idx="12"/>
          </p:nvPr>
        </p:nvSpPr>
        <p:spPr/>
        <p:txBody>
          <a:bodyPr/>
          <a:lstStyle/>
          <a:p>
            <a:fld id="{A300B9B2-E5E6-490E-8305-16995057EAD9}" type="slidenum">
              <a:rPr lang="sk-SK" smtClean="0"/>
              <a:t>‹#›</a:t>
            </a:fld>
            <a:endParaRPr lang="sk-SK"/>
          </a:p>
        </p:txBody>
      </p:sp>
    </p:spTree>
    <p:extLst>
      <p:ext uri="{BB962C8B-B14F-4D97-AF65-F5344CB8AC3E}">
        <p14:creationId xmlns:p14="http://schemas.microsoft.com/office/powerpoint/2010/main" val="3914572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6FF066-5B22-4656-815A-E5D8C1905694}"/>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380775CD-B478-45FD-9FF0-EC87AD19BC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D06D0CE4-A19F-4A94-8927-2CE1B5295F0B}"/>
              </a:ext>
            </a:extLst>
          </p:cNvPr>
          <p:cNvSpPr>
            <a:spLocks noGrp="1"/>
          </p:cNvSpPr>
          <p:nvPr>
            <p:ph type="dt" sz="half" idx="10"/>
          </p:nvPr>
        </p:nvSpPr>
        <p:spPr/>
        <p:txBody>
          <a:bodyPr/>
          <a:lstStyle/>
          <a:p>
            <a:fld id="{35BD4F35-3107-4A28-9E40-45BD1AF6DB1B}" type="datetimeFigureOut">
              <a:rPr lang="sk-SK" smtClean="0"/>
              <a:t>13. 5. 2020</a:t>
            </a:fld>
            <a:endParaRPr lang="sk-SK"/>
          </a:p>
        </p:txBody>
      </p:sp>
      <p:sp>
        <p:nvSpPr>
          <p:cNvPr id="5" name="Zástupný objekt pre pätu 4">
            <a:extLst>
              <a:ext uri="{FF2B5EF4-FFF2-40B4-BE49-F238E27FC236}">
                <a16:creationId xmlns:a16="http://schemas.microsoft.com/office/drawing/2014/main" id="{C1D3C8E2-A1B1-4ABA-8938-6DAAB56197F2}"/>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6009251E-09E6-4128-8388-98234CAAC64A}"/>
              </a:ext>
            </a:extLst>
          </p:cNvPr>
          <p:cNvSpPr>
            <a:spLocks noGrp="1"/>
          </p:cNvSpPr>
          <p:nvPr>
            <p:ph type="sldNum" sz="quarter" idx="12"/>
          </p:nvPr>
        </p:nvSpPr>
        <p:spPr/>
        <p:txBody>
          <a:bodyPr/>
          <a:lstStyle/>
          <a:p>
            <a:fld id="{A300B9B2-E5E6-490E-8305-16995057EAD9}" type="slidenum">
              <a:rPr lang="sk-SK" smtClean="0"/>
              <a:t>‹#›</a:t>
            </a:fld>
            <a:endParaRPr lang="sk-SK"/>
          </a:p>
        </p:txBody>
      </p:sp>
    </p:spTree>
    <p:extLst>
      <p:ext uri="{BB962C8B-B14F-4D97-AF65-F5344CB8AC3E}">
        <p14:creationId xmlns:p14="http://schemas.microsoft.com/office/powerpoint/2010/main" val="2563237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91AB70-8697-47E1-B99A-11B2C92A950C}"/>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E349E585-9100-45B6-86AA-5EEBD9503C6C}"/>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442B6443-20EB-4174-B0DA-8EFD2F5984FC}"/>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E25D4F04-49B0-485B-AFB4-88E175803B98}"/>
              </a:ext>
            </a:extLst>
          </p:cNvPr>
          <p:cNvSpPr>
            <a:spLocks noGrp="1"/>
          </p:cNvSpPr>
          <p:nvPr>
            <p:ph type="dt" sz="half" idx="10"/>
          </p:nvPr>
        </p:nvSpPr>
        <p:spPr/>
        <p:txBody>
          <a:bodyPr/>
          <a:lstStyle/>
          <a:p>
            <a:fld id="{35BD4F35-3107-4A28-9E40-45BD1AF6DB1B}" type="datetimeFigureOut">
              <a:rPr lang="sk-SK" smtClean="0"/>
              <a:t>13. 5. 2020</a:t>
            </a:fld>
            <a:endParaRPr lang="sk-SK"/>
          </a:p>
        </p:txBody>
      </p:sp>
      <p:sp>
        <p:nvSpPr>
          <p:cNvPr id="6" name="Zástupný objekt pre pätu 5">
            <a:extLst>
              <a:ext uri="{FF2B5EF4-FFF2-40B4-BE49-F238E27FC236}">
                <a16:creationId xmlns:a16="http://schemas.microsoft.com/office/drawing/2014/main" id="{11B325DB-5ED1-4F88-9CD9-737BE0B32D13}"/>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AE3A87FC-9066-46EF-A3C5-92FBD654DA1F}"/>
              </a:ext>
            </a:extLst>
          </p:cNvPr>
          <p:cNvSpPr>
            <a:spLocks noGrp="1"/>
          </p:cNvSpPr>
          <p:nvPr>
            <p:ph type="sldNum" sz="quarter" idx="12"/>
          </p:nvPr>
        </p:nvSpPr>
        <p:spPr/>
        <p:txBody>
          <a:bodyPr/>
          <a:lstStyle/>
          <a:p>
            <a:fld id="{A300B9B2-E5E6-490E-8305-16995057EAD9}" type="slidenum">
              <a:rPr lang="sk-SK" smtClean="0"/>
              <a:t>‹#›</a:t>
            </a:fld>
            <a:endParaRPr lang="sk-SK"/>
          </a:p>
        </p:txBody>
      </p:sp>
    </p:spTree>
    <p:extLst>
      <p:ext uri="{BB962C8B-B14F-4D97-AF65-F5344CB8AC3E}">
        <p14:creationId xmlns:p14="http://schemas.microsoft.com/office/powerpoint/2010/main" val="228699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D8FD8-7AB9-4D6E-8E0C-79CB66497FEC}"/>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A748181D-0124-4B2D-8DEA-DF6870A3F4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6C321DEE-FE9A-4269-A256-CB63D3299F5D}"/>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12D721CA-DDF2-4F18-A3E5-C60E5C5AEC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F184EA17-5F69-4EDD-AE95-2D51036CA8C1}"/>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0D97CE6E-E982-4919-A73E-42D164E68A87}"/>
              </a:ext>
            </a:extLst>
          </p:cNvPr>
          <p:cNvSpPr>
            <a:spLocks noGrp="1"/>
          </p:cNvSpPr>
          <p:nvPr>
            <p:ph type="dt" sz="half" idx="10"/>
          </p:nvPr>
        </p:nvSpPr>
        <p:spPr/>
        <p:txBody>
          <a:bodyPr/>
          <a:lstStyle/>
          <a:p>
            <a:fld id="{35BD4F35-3107-4A28-9E40-45BD1AF6DB1B}" type="datetimeFigureOut">
              <a:rPr lang="sk-SK" smtClean="0"/>
              <a:t>13. 5. 2020</a:t>
            </a:fld>
            <a:endParaRPr lang="sk-SK"/>
          </a:p>
        </p:txBody>
      </p:sp>
      <p:sp>
        <p:nvSpPr>
          <p:cNvPr id="8" name="Zástupný objekt pre pätu 7">
            <a:extLst>
              <a:ext uri="{FF2B5EF4-FFF2-40B4-BE49-F238E27FC236}">
                <a16:creationId xmlns:a16="http://schemas.microsoft.com/office/drawing/2014/main" id="{71DAD34B-4140-47CE-A153-11A93B6B8D7F}"/>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70A90D45-AA9F-44EB-B459-F807A708D566}"/>
              </a:ext>
            </a:extLst>
          </p:cNvPr>
          <p:cNvSpPr>
            <a:spLocks noGrp="1"/>
          </p:cNvSpPr>
          <p:nvPr>
            <p:ph type="sldNum" sz="quarter" idx="12"/>
          </p:nvPr>
        </p:nvSpPr>
        <p:spPr/>
        <p:txBody>
          <a:bodyPr/>
          <a:lstStyle/>
          <a:p>
            <a:fld id="{A300B9B2-E5E6-490E-8305-16995057EAD9}" type="slidenum">
              <a:rPr lang="sk-SK" smtClean="0"/>
              <a:t>‹#›</a:t>
            </a:fld>
            <a:endParaRPr lang="sk-SK"/>
          </a:p>
        </p:txBody>
      </p:sp>
    </p:spTree>
    <p:extLst>
      <p:ext uri="{BB962C8B-B14F-4D97-AF65-F5344CB8AC3E}">
        <p14:creationId xmlns:p14="http://schemas.microsoft.com/office/powerpoint/2010/main" val="3986971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851463-DA92-44D5-8634-672582AF08F7}"/>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F4321243-0E84-404F-B191-9E7B7D321C3A}"/>
              </a:ext>
            </a:extLst>
          </p:cNvPr>
          <p:cNvSpPr>
            <a:spLocks noGrp="1"/>
          </p:cNvSpPr>
          <p:nvPr>
            <p:ph type="dt" sz="half" idx="10"/>
          </p:nvPr>
        </p:nvSpPr>
        <p:spPr/>
        <p:txBody>
          <a:bodyPr/>
          <a:lstStyle/>
          <a:p>
            <a:fld id="{35BD4F35-3107-4A28-9E40-45BD1AF6DB1B}" type="datetimeFigureOut">
              <a:rPr lang="sk-SK" smtClean="0"/>
              <a:t>13. 5. 2020</a:t>
            </a:fld>
            <a:endParaRPr lang="sk-SK"/>
          </a:p>
        </p:txBody>
      </p:sp>
      <p:sp>
        <p:nvSpPr>
          <p:cNvPr id="4" name="Zástupný objekt pre pätu 3">
            <a:extLst>
              <a:ext uri="{FF2B5EF4-FFF2-40B4-BE49-F238E27FC236}">
                <a16:creationId xmlns:a16="http://schemas.microsoft.com/office/drawing/2014/main" id="{6A568467-DF68-4C68-ACED-1B395BC86E7A}"/>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D15A0E9B-F336-43E6-B87D-588E7F17123A}"/>
              </a:ext>
            </a:extLst>
          </p:cNvPr>
          <p:cNvSpPr>
            <a:spLocks noGrp="1"/>
          </p:cNvSpPr>
          <p:nvPr>
            <p:ph type="sldNum" sz="quarter" idx="12"/>
          </p:nvPr>
        </p:nvSpPr>
        <p:spPr/>
        <p:txBody>
          <a:bodyPr/>
          <a:lstStyle/>
          <a:p>
            <a:fld id="{A300B9B2-E5E6-490E-8305-16995057EAD9}" type="slidenum">
              <a:rPr lang="sk-SK" smtClean="0"/>
              <a:t>‹#›</a:t>
            </a:fld>
            <a:endParaRPr lang="sk-SK"/>
          </a:p>
        </p:txBody>
      </p:sp>
    </p:spTree>
    <p:extLst>
      <p:ext uri="{BB962C8B-B14F-4D97-AF65-F5344CB8AC3E}">
        <p14:creationId xmlns:p14="http://schemas.microsoft.com/office/powerpoint/2010/main" val="1697845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4B553027-4300-454D-B909-16BCFC51B4E0}"/>
              </a:ext>
            </a:extLst>
          </p:cNvPr>
          <p:cNvSpPr>
            <a:spLocks noGrp="1"/>
          </p:cNvSpPr>
          <p:nvPr>
            <p:ph type="dt" sz="half" idx="10"/>
          </p:nvPr>
        </p:nvSpPr>
        <p:spPr/>
        <p:txBody>
          <a:bodyPr/>
          <a:lstStyle/>
          <a:p>
            <a:fld id="{35BD4F35-3107-4A28-9E40-45BD1AF6DB1B}" type="datetimeFigureOut">
              <a:rPr lang="sk-SK" smtClean="0"/>
              <a:t>13. 5. 2020</a:t>
            </a:fld>
            <a:endParaRPr lang="sk-SK"/>
          </a:p>
        </p:txBody>
      </p:sp>
      <p:sp>
        <p:nvSpPr>
          <p:cNvPr id="3" name="Zástupný objekt pre pätu 2">
            <a:extLst>
              <a:ext uri="{FF2B5EF4-FFF2-40B4-BE49-F238E27FC236}">
                <a16:creationId xmlns:a16="http://schemas.microsoft.com/office/drawing/2014/main" id="{DBA00654-F066-4A0A-B0E5-7E7B168DD9F7}"/>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F957A02D-7AD8-450E-BCFD-6B205411BA5B}"/>
              </a:ext>
            </a:extLst>
          </p:cNvPr>
          <p:cNvSpPr>
            <a:spLocks noGrp="1"/>
          </p:cNvSpPr>
          <p:nvPr>
            <p:ph type="sldNum" sz="quarter" idx="12"/>
          </p:nvPr>
        </p:nvSpPr>
        <p:spPr/>
        <p:txBody>
          <a:bodyPr/>
          <a:lstStyle/>
          <a:p>
            <a:fld id="{A300B9B2-E5E6-490E-8305-16995057EAD9}" type="slidenum">
              <a:rPr lang="sk-SK" smtClean="0"/>
              <a:t>‹#›</a:t>
            </a:fld>
            <a:endParaRPr lang="sk-SK"/>
          </a:p>
        </p:txBody>
      </p:sp>
    </p:spTree>
    <p:extLst>
      <p:ext uri="{BB962C8B-B14F-4D97-AF65-F5344CB8AC3E}">
        <p14:creationId xmlns:p14="http://schemas.microsoft.com/office/powerpoint/2010/main" val="3032639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44A191-2E64-470F-B0A4-6F019E5CD5CF}"/>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4998BB13-2611-4FA4-88D7-6FE7C2C990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FEE580F0-EAF5-4914-9E39-8D52F256B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A7BEFA3A-C1CE-47BA-87B8-F910E1A7FAB0}"/>
              </a:ext>
            </a:extLst>
          </p:cNvPr>
          <p:cNvSpPr>
            <a:spLocks noGrp="1"/>
          </p:cNvSpPr>
          <p:nvPr>
            <p:ph type="dt" sz="half" idx="10"/>
          </p:nvPr>
        </p:nvSpPr>
        <p:spPr/>
        <p:txBody>
          <a:bodyPr/>
          <a:lstStyle/>
          <a:p>
            <a:fld id="{35BD4F35-3107-4A28-9E40-45BD1AF6DB1B}" type="datetimeFigureOut">
              <a:rPr lang="sk-SK" smtClean="0"/>
              <a:t>13. 5. 2020</a:t>
            </a:fld>
            <a:endParaRPr lang="sk-SK"/>
          </a:p>
        </p:txBody>
      </p:sp>
      <p:sp>
        <p:nvSpPr>
          <p:cNvPr id="6" name="Zástupný objekt pre pätu 5">
            <a:extLst>
              <a:ext uri="{FF2B5EF4-FFF2-40B4-BE49-F238E27FC236}">
                <a16:creationId xmlns:a16="http://schemas.microsoft.com/office/drawing/2014/main" id="{918CC4A8-BCBD-4D9C-861A-D7024B8203BB}"/>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5A5DA9D8-9F2C-472E-AE34-7AC5098DB53E}"/>
              </a:ext>
            </a:extLst>
          </p:cNvPr>
          <p:cNvSpPr>
            <a:spLocks noGrp="1"/>
          </p:cNvSpPr>
          <p:nvPr>
            <p:ph type="sldNum" sz="quarter" idx="12"/>
          </p:nvPr>
        </p:nvSpPr>
        <p:spPr/>
        <p:txBody>
          <a:bodyPr/>
          <a:lstStyle/>
          <a:p>
            <a:fld id="{A300B9B2-E5E6-490E-8305-16995057EAD9}" type="slidenum">
              <a:rPr lang="sk-SK" smtClean="0"/>
              <a:t>‹#›</a:t>
            </a:fld>
            <a:endParaRPr lang="sk-SK"/>
          </a:p>
        </p:txBody>
      </p:sp>
    </p:spTree>
    <p:extLst>
      <p:ext uri="{BB962C8B-B14F-4D97-AF65-F5344CB8AC3E}">
        <p14:creationId xmlns:p14="http://schemas.microsoft.com/office/powerpoint/2010/main" val="4200277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E44F3-66FA-43A1-933B-82042254D3D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4DFDCD5F-6B90-4852-8B6B-ECFFCB12D5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01283CB3-AC7F-42E4-8BD2-A2F276403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9D76B272-D84A-4C1B-8648-CE11E2D646DD}"/>
              </a:ext>
            </a:extLst>
          </p:cNvPr>
          <p:cNvSpPr>
            <a:spLocks noGrp="1"/>
          </p:cNvSpPr>
          <p:nvPr>
            <p:ph type="dt" sz="half" idx="10"/>
          </p:nvPr>
        </p:nvSpPr>
        <p:spPr/>
        <p:txBody>
          <a:bodyPr/>
          <a:lstStyle/>
          <a:p>
            <a:fld id="{35BD4F35-3107-4A28-9E40-45BD1AF6DB1B}" type="datetimeFigureOut">
              <a:rPr lang="sk-SK" smtClean="0"/>
              <a:t>13. 5. 2020</a:t>
            </a:fld>
            <a:endParaRPr lang="sk-SK"/>
          </a:p>
        </p:txBody>
      </p:sp>
      <p:sp>
        <p:nvSpPr>
          <p:cNvPr id="6" name="Zástupný objekt pre pätu 5">
            <a:extLst>
              <a:ext uri="{FF2B5EF4-FFF2-40B4-BE49-F238E27FC236}">
                <a16:creationId xmlns:a16="http://schemas.microsoft.com/office/drawing/2014/main" id="{97B2F2E2-2AE2-43CD-A6C0-2C8F107E1CF0}"/>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139091B6-A07F-4D8C-B546-0224F0139092}"/>
              </a:ext>
            </a:extLst>
          </p:cNvPr>
          <p:cNvSpPr>
            <a:spLocks noGrp="1"/>
          </p:cNvSpPr>
          <p:nvPr>
            <p:ph type="sldNum" sz="quarter" idx="12"/>
          </p:nvPr>
        </p:nvSpPr>
        <p:spPr/>
        <p:txBody>
          <a:bodyPr/>
          <a:lstStyle/>
          <a:p>
            <a:fld id="{A300B9B2-E5E6-490E-8305-16995057EAD9}" type="slidenum">
              <a:rPr lang="sk-SK" smtClean="0"/>
              <a:t>‹#›</a:t>
            </a:fld>
            <a:endParaRPr lang="sk-SK"/>
          </a:p>
        </p:txBody>
      </p:sp>
    </p:spTree>
    <p:extLst>
      <p:ext uri="{BB962C8B-B14F-4D97-AF65-F5344CB8AC3E}">
        <p14:creationId xmlns:p14="http://schemas.microsoft.com/office/powerpoint/2010/main" val="3615793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EB1FA271-58E2-4A07-A685-B24B50D6FB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EEE2A523-1B8E-4DEA-89CF-31493DCEE2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8D09D74-CD2C-4A2B-AB91-045BDEDE75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D4F35-3107-4A28-9E40-45BD1AF6DB1B}" type="datetimeFigureOut">
              <a:rPr lang="sk-SK" smtClean="0"/>
              <a:t>13. 5. 2020</a:t>
            </a:fld>
            <a:endParaRPr lang="sk-SK"/>
          </a:p>
        </p:txBody>
      </p:sp>
      <p:sp>
        <p:nvSpPr>
          <p:cNvPr id="5" name="Zástupný objekt pre pätu 4">
            <a:extLst>
              <a:ext uri="{FF2B5EF4-FFF2-40B4-BE49-F238E27FC236}">
                <a16:creationId xmlns:a16="http://schemas.microsoft.com/office/drawing/2014/main" id="{B067A343-1FE7-48EC-AE06-C6B8E08C97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4FC4B245-1E03-4FA5-83DD-D2D5696260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00B9B2-E5E6-490E-8305-16995057EAD9}" type="slidenum">
              <a:rPr lang="sk-SK" smtClean="0"/>
              <a:t>‹#›</a:t>
            </a:fld>
            <a:endParaRPr lang="sk-SK"/>
          </a:p>
        </p:txBody>
      </p:sp>
    </p:spTree>
    <p:extLst>
      <p:ext uri="{BB962C8B-B14F-4D97-AF65-F5344CB8AC3E}">
        <p14:creationId xmlns:p14="http://schemas.microsoft.com/office/powerpoint/2010/main" val="975003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www.youtube.com/watch?v=wEse-o6JdX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8.wdp"/><Relationship Id="rId5" Type="http://schemas.openxmlformats.org/officeDocument/2006/relationships/image" Target="../media/image18.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6.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8.png"/><Relationship Id="rId4" Type="http://schemas.openxmlformats.org/officeDocument/2006/relationships/hyperlink" Target="https://overenedetmi.sk/montessori-zivotny-cyklus-zaby/" TargetMode="Externa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9y829SSEgS8&amp;t=47s" TargetMode="External"/><Relationship Id="rId3" Type="http://schemas.openxmlformats.org/officeDocument/2006/relationships/hyperlink" Target="https://www.youtube.com/watch?v=V1qMOeN3kDY" TargetMode="External"/><Relationship Id="rId7" Type="http://schemas.openxmlformats.org/officeDocument/2006/relationships/hyperlink" Target="https://www.youtube.com/watch?v=ovw2FYyJtpU" TargetMode="External"/><Relationship Id="rId2" Type="http://schemas.openxmlformats.org/officeDocument/2006/relationships/hyperlink" Target="https://najlepsiepredeti.sk/bocian/" TargetMode="External"/><Relationship Id="rId1" Type="http://schemas.openxmlformats.org/officeDocument/2006/relationships/slideLayout" Target="../slideLayouts/slideLayout2.xml"/><Relationship Id="rId6" Type="http://schemas.openxmlformats.org/officeDocument/2006/relationships/hyperlink" Target="https://www.youtube.com/watch?v=nhgYvHbHR-Y&amp;t=72s" TargetMode="External"/><Relationship Id="rId11" Type="http://schemas.openxmlformats.org/officeDocument/2006/relationships/hyperlink" Target="https://www.youtube.com/watch?v=XOgSDQ5X-NA" TargetMode="External"/><Relationship Id="rId5" Type="http://schemas.openxmlformats.org/officeDocument/2006/relationships/hyperlink" Target="https://www.youtube.com/watch?v=zmHGYUETuLw&amp;t=8s" TargetMode="External"/><Relationship Id="rId10" Type="http://schemas.openxmlformats.org/officeDocument/2006/relationships/hyperlink" Target="https://www.youtube.com/watch?v=wEse-o6JdXg" TargetMode="External"/><Relationship Id="rId4" Type="http://schemas.openxmlformats.org/officeDocument/2006/relationships/hyperlink" Target="https://www.youtube.com/watch?v=Vu5fPOGGC3c" TargetMode="External"/><Relationship Id="rId9" Type="http://schemas.openxmlformats.org/officeDocument/2006/relationships/hyperlink" Target="https://www.youtube.com/watch?v=bOYJfSZNQKk&amp;t=71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t="-9000" b="-9000"/>
          </a:stretch>
        </a:blipFill>
        <a:effectLst/>
      </p:bgPr>
    </p:bg>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87359EB8-3ED4-4C17-ACE1-16243582B5B7}"/>
              </a:ext>
            </a:extLst>
          </p:cNvPr>
          <p:cNvSpPr>
            <a:spLocks noGrp="1"/>
          </p:cNvSpPr>
          <p:nvPr>
            <p:ph type="subTitle" idx="1"/>
          </p:nvPr>
        </p:nvSpPr>
        <p:spPr>
          <a:xfrm>
            <a:off x="5021564" y="3631295"/>
            <a:ext cx="7094483" cy="717714"/>
          </a:xfrm>
        </p:spPr>
        <p:txBody>
          <a:bodyPr>
            <a:normAutofit/>
          </a:bodyPr>
          <a:lstStyle/>
          <a:p>
            <a:r>
              <a:rPr lang="sk-SK" sz="4000" dirty="0">
                <a:solidFill>
                  <a:srgbClr val="FF0000"/>
                </a:solidFill>
                <a:latin typeface="Times New Roman" panose="02020603050405020304" pitchFamily="18" charset="0"/>
                <a:cs typeface="Times New Roman" panose="02020603050405020304" pitchFamily="18" charset="0"/>
              </a:rPr>
              <a:t>ŽIVOT VO VODE I PRI VODE</a:t>
            </a:r>
          </a:p>
        </p:txBody>
      </p:sp>
      <p:sp>
        <p:nvSpPr>
          <p:cNvPr id="2" name="BlokTextu 1">
            <a:extLst>
              <a:ext uri="{FF2B5EF4-FFF2-40B4-BE49-F238E27FC236}">
                <a16:creationId xmlns:a16="http://schemas.microsoft.com/office/drawing/2014/main" id="{E4E0BFF0-D8D2-45C3-B6F4-478369956AE6}"/>
              </a:ext>
            </a:extLst>
          </p:cNvPr>
          <p:cNvSpPr txBox="1"/>
          <p:nvPr/>
        </p:nvSpPr>
        <p:spPr>
          <a:xfrm>
            <a:off x="179881" y="5529355"/>
            <a:ext cx="3567659" cy="369332"/>
          </a:xfrm>
          <a:prstGeom prst="rect">
            <a:avLst/>
          </a:prstGeom>
          <a:noFill/>
        </p:spPr>
        <p:txBody>
          <a:bodyPr wrap="square" rtlCol="0">
            <a:spAutoFit/>
          </a:bodyPr>
          <a:lstStyle/>
          <a:p>
            <a:r>
              <a:rPr lang="sk-SK" dirty="0"/>
              <a:t>Spracovala: Mgr. Sylvia Kompanová</a:t>
            </a:r>
          </a:p>
        </p:txBody>
      </p:sp>
    </p:spTree>
    <p:extLst>
      <p:ext uri="{BB962C8B-B14F-4D97-AF65-F5344CB8AC3E}">
        <p14:creationId xmlns:p14="http://schemas.microsoft.com/office/powerpoint/2010/main" val="1487283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id="{BF951DDC-DF4C-49EF-9A94-D0CCEE298FE0}"/>
              </a:ext>
            </a:extLst>
          </p:cNvPr>
          <p:cNvSpPr/>
          <p:nvPr/>
        </p:nvSpPr>
        <p:spPr>
          <a:xfrm>
            <a:off x="3279032" y="136139"/>
            <a:ext cx="6096000" cy="1938992"/>
          </a:xfrm>
          <a:prstGeom prst="rect">
            <a:avLst/>
          </a:prstGeom>
        </p:spPr>
        <p:txBody>
          <a:bodyPr>
            <a:spAutoFit/>
          </a:bodyPr>
          <a:lstStyle/>
          <a:p>
            <a:pPr algn="ctr"/>
            <a:r>
              <a:rPr lang="sk-SK" sz="2400" dirty="0">
                <a:latin typeface="Times New Roman" panose="02020603050405020304" pitchFamily="18" charset="0"/>
                <a:cs typeface="Times New Roman" panose="02020603050405020304" pitchFamily="18" charset="0"/>
              </a:rPr>
              <a:t>KOLÍSKA Z BIELEHO PERIA,</a:t>
            </a:r>
          </a:p>
          <a:p>
            <a:pPr algn="ctr"/>
            <a:r>
              <a:rPr lang="sk-SK" sz="2400" dirty="0">
                <a:latin typeface="Times New Roman" panose="02020603050405020304" pitchFamily="18" charset="0"/>
                <a:cs typeface="Times New Roman" panose="02020603050405020304" pitchFamily="18" charset="0"/>
              </a:rPr>
              <a:t>V ZRKADLE VODY SA MERIA.</a:t>
            </a:r>
          </a:p>
          <a:p>
            <a:pPr algn="ctr"/>
            <a:r>
              <a:rPr lang="sk-SK" sz="2400" dirty="0">
                <a:latin typeface="Times New Roman" panose="02020603050405020304" pitchFamily="18" charset="0"/>
                <a:cs typeface="Times New Roman" panose="02020603050405020304" pitchFamily="18" charset="0"/>
              </a:rPr>
              <a:t>HLADINU JAZERA VLNKAMI ČERÍ,</a:t>
            </a:r>
          </a:p>
          <a:p>
            <a:pPr algn="ctr"/>
            <a:r>
              <a:rPr lang="sk-SK" sz="2400" dirty="0">
                <a:latin typeface="Times New Roman" panose="02020603050405020304" pitchFamily="18" charset="0"/>
                <a:cs typeface="Times New Roman" panose="02020603050405020304" pitchFamily="18" charset="0"/>
              </a:rPr>
              <a:t>UŽ NIE JE ŠKAREDÝM KÁČATKOM, VERÍ.</a:t>
            </a:r>
          </a:p>
          <a:p>
            <a:pPr algn="ctr"/>
            <a:r>
              <a:rPr lang="sk-SK" sz="2400" dirty="0">
                <a:latin typeface="Times New Roman" panose="02020603050405020304" pitchFamily="18" charset="0"/>
                <a:cs typeface="Times New Roman" panose="02020603050405020304" pitchFamily="18" charset="0"/>
              </a:rPr>
              <a:t>(</a:t>
            </a:r>
            <a:r>
              <a:rPr lang="sk-SK" sz="2400" b="1" dirty="0">
                <a:latin typeface="Times New Roman" panose="02020603050405020304" pitchFamily="18" charset="0"/>
                <a:cs typeface="Times New Roman" panose="02020603050405020304" pitchFamily="18" charset="0"/>
              </a:rPr>
              <a:t>LABUŤ</a:t>
            </a:r>
            <a:r>
              <a:rPr lang="sk-SK" sz="2400" dirty="0">
                <a:latin typeface="Times New Roman" panose="02020603050405020304" pitchFamily="18" charset="0"/>
                <a:cs typeface="Times New Roman" panose="02020603050405020304" pitchFamily="18" charset="0"/>
              </a:rPr>
              <a:t>) </a:t>
            </a:r>
          </a:p>
        </p:txBody>
      </p:sp>
      <p:pic>
        <p:nvPicPr>
          <p:cNvPr id="9" name="Obrázok 8">
            <a:extLst>
              <a:ext uri="{FF2B5EF4-FFF2-40B4-BE49-F238E27FC236}">
                <a16:creationId xmlns:a16="http://schemas.microsoft.com/office/drawing/2014/main" id="{7798CD5E-D636-44D0-B2F4-7939F0C071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246" l="0" r="100000">
                        <a14:foregroundMark x1="6692" y1="16315" x2="17154" y2="4807"/>
                        <a14:foregroundMark x1="9385" y1="16533" x2="18538" y2="13984"/>
                        <a14:foregroundMark x1="4231" y1="21631" x2="11231" y2="17844"/>
                        <a14:foregroundMark x1="15308" y1="7356" x2="32769" y2="7138"/>
                        <a14:foregroundMark x1="19308" y1="1020" x2="25769" y2="728"/>
                        <a14:foregroundMark x1="23923" y1="728" x2="29308" y2="1238"/>
                        <a14:backgroundMark x1="1538" y1="87910" x2="5846" y2="88420"/>
                        <a14:backgroundMark x1="3692" y1="85361" x2="14231" y2="89949"/>
                        <a14:backgroundMark x1="1538" y1="80262" x2="16923" y2="91187"/>
                        <a14:backgroundMark x1="74538" y1="90677" x2="93615" y2="79243"/>
                        <a14:backgroundMark x1="5846" y1="39476" x2="20923" y2="23161"/>
                        <a14:backgroundMark x1="45692" y1="15513" x2="93846" y2="55790"/>
                        <a14:backgroundMark x1="2615" y1="8667" x2="7231" y2="2549"/>
                      </a14:backgroundRemoval>
                    </a14:imgEffect>
                  </a14:imgLayer>
                </a14:imgProps>
              </a:ext>
            </a:extLst>
          </a:blip>
          <a:stretch>
            <a:fillRect/>
          </a:stretch>
        </p:blipFill>
        <p:spPr>
          <a:xfrm flipH="1">
            <a:off x="4054048" y="4203032"/>
            <a:ext cx="2272983" cy="2654968"/>
          </a:xfrm>
          <a:prstGeom prst="rect">
            <a:avLst/>
          </a:prstGeom>
        </p:spPr>
      </p:pic>
      <p:pic>
        <p:nvPicPr>
          <p:cNvPr id="5" name="Obrázok 4">
            <a:extLst>
              <a:ext uri="{FF2B5EF4-FFF2-40B4-BE49-F238E27FC236}">
                <a16:creationId xmlns:a16="http://schemas.microsoft.com/office/drawing/2014/main" id="{B8739F11-E30F-4C1E-BB0B-FA4F6E87793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246" l="0" r="100000">
                        <a14:foregroundMark x1="6692" y1="16315" x2="17154" y2="4807"/>
                        <a14:foregroundMark x1="9385" y1="16533" x2="18538" y2="13984"/>
                        <a14:foregroundMark x1="4231" y1="21631" x2="11231" y2="17844"/>
                        <a14:foregroundMark x1="15308" y1="7356" x2="32769" y2="7138"/>
                        <a14:foregroundMark x1="19308" y1="1020" x2="25769" y2="728"/>
                        <a14:foregroundMark x1="23923" y1="728" x2="29308" y2="1238"/>
                        <a14:backgroundMark x1="1538" y1="87910" x2="5846" y2="88420"/>
                        <a14:backgroundMark x1="3692" y1="85361" x2="14231" y2="89949"/>
                        <a14:backgroundMark x1="1538" y1="80262" x2="16923" y2="91187"/>
                        <a14:backgroundMark x1="74538" y1="90677" x2="93615" y2="79243"/>
                        <a14:backgroundMark x1="5846" y1="39476" x2="20923" y2="23161"/>
                        <a14:backgroundMark x1="45692" y1="15513" x2="93846" y2="55790"/>
                        <a14:backgroundMark x1="2615" y1="8667" x2="7231" y2="2549"/>
                      </a14:backgroundRemoval>
                    </a14:imgEffect>
                  </a14:imgLayer>
                </a14:imgProps>
              </a:ext>
            </a:extLst>
          </a:blip>
          <a:stretch>
            <a:fillRect/>
          </a:stretch>
        </p:blipFill>
        <p:spPr>
          <a:xfrm>
            <a:off x="6428662" y="4203032"/>
            <a:ext cx="2144350" cy="2654968"/>
          </a:xfrm>
          <a:prstGeom prst="rect">
            <a:avLst/>
          </a:prstGeom>
        </p:spPr>
      </p:pic>
    </p:spTree>
    <p:extLst>
      <p:ext uri="{BB962C8B-B14F-4D97-AF65-F5344CB8AC3E}">
        <p14:creationId xmlns:p14="http://schemas.microsoft.com/office/powerpoint/2010/main" val="3623071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0A42AF4A-E643-4DF8-8D62-E3F19CD21599}"/>
              </a:ext>
            </a:extLst>
          </p:cNvPr>
          <p:cNvPicPr>
            <a:picLocks noChangeAspect="1"/>
          </p:cNvPicPr>
          <p:nvPr/>
        </p:nvPicPr>
        <p:blipFill rotWithShape="1">
          <a:blip r:embed="rId2"/>
          <a:srcRect t="13111" b="9111"/>
          <a:stretch/>
        </p:blipFill>
        <p:spPr>
          <a:xfrm>
            <a:off x="0" y="0"/>
            <a:ext cx="12192000" cy="6858000"/>
          </a:xfrm>
          <a:prstGeom prst="rect">
            <a:avLst/>
          </a:prstGeom>
        </p:spPr>
      </p:pic>
      <p:sp>
        <p:nvSpPr>
          <p:cNvPr id="5" name="BlokTextu 4">
            <a:extLst>
              <a:ext uri="{FF2B5EF4-FFF2-40B4-BE49-F238E27FC236}">
                <a16:creationId xmlns:a16="http://schemas.microsoft.com/office/drawing/2014/main" id="{8F1C41BF-9F17-4467-961B-D4542A848262}"/>
              </a:ext>
            </a:extLst>
          </p:cNvPr>
          <p:cNvSpPr txBox="1"/>
          <p:nvPr/>
        </p:nvSpPr>
        <p:spPr>
          <a:xfrm>
            <a:off x="137160" y="304800"/>
            <a:ext cx="4099560" cy="707886"/>
          </a:xfrm>
          <a:prstGeom prst="rect">
            <a:avLst/>
          </a:prstGeom>
          <a:noFill/>
        </p:spPr>
        <p:txBody>
          <a:bodyPr wrap="square" rtlCol="0">
            <a:spAutoFit/>
          </a:bodyPr>
          <a:lstStyle/>
          <a:p>
            <a:r>
              <a:rPr lang="sk-SK" sz="4000" dirty="0">
                <a:latin typeface="Times New Roman" panose="02020603050405020304" pitchFamily="18" charset="0"/>
                <a:cs typeface="Times New Roman" panose="02020603050405020304" pitchFamily="18" charset="0"/>
              </a:rPr>
              <a:t>LABUŤ VEĽKÁ</a:t>
            </a:r>
          </a:p>
        </p:txBody>
      </p:sp>
    </p:spTree>
    <p:extLst>
      <p:ext uri="{BB962C8B-B14F-4D97-AF65-F5344CB8AC3E}">
        <p14:creationId xmlns:p14="http://schemas.microsoft.com/office/powerpoint/2010/main" val="2628912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id="{5E0ACE2E-A98D-4CFA-9F95-330DD1DD9186}"/>
              </a:ext>
            </a:extLst>
          </p:cNvPr>
          <p:cNvSpPr/>
          <p:nvPr/>
        </p:nvSpPr>
        <p:spPr>
          <a:xfrm>
            <a:off x="739515" y="902281"/>
            <a:ext cx="6096000" cy="1938992"/>
          </a:xfrm>
          <a:prstGeom prst="rect">
            <a:avLst/>
          </a:prstGeom>
        </p:spPr>
        <p:txBody>
          <a:bodyPr>
            <a:spAutoFit/>
          </a:bodyPr>
          <a:lstStyle/>
          <a:p>
            <a:pPr algn="ctr"/>
            <a:r>
              <a:rPr lang="sk-SK" sz="2400" dirty="0">
                <a:latin typeface="Times New Roman" panose="02020603050405020304" pitchFamily="18" charset="0"/>
                <a:cs typeface="Times New Roman" panose="02020603050405020304" pitchFamily="18" charset="0"/>
              </a:rPr>
              <a:t>JE TO BIELA NÁDHERA, </a:t>
            </a:r>
          </a:p>
          <a:p>
            <a:pPr algn="ctr"/>
            <a:r>
              <a:rPr lang="sk-SK" sz="2400" dirty="0">
                <a:latin typeface="Times New Roman" panose="02020603050405020304" pitchFamily="18" charset="0"/>
                <a:cs typeface="Times New Roman" panose="02020603050405020304" pitchFamily="18" charset="0"/>
              </a:rPr>
              <a:t>ZAODETÁ DO PERIA, </a:t>
            </a:r>
          </a:p>
          <a:p>
            <a:pPr algn="ctr"/>
            <a:r>
              <a:rPr lang="sk-SK" sz="2400" dirty="0">
                <a:latin typeface="Times New Roman" panose="02020603050405020304" pitchFamily="18" charset="0"/>
                <a:cs typeface="Times New Roman" panose="02020603050405020304" pitchFamily="18" charset="0"/>
              </a:rPr>
              <a:t>LODE Z DIAĽKY ČAKÁ, </a:t>
            </a:r>
          </a:p>
          <a:p>
            <a:pPr algn="ctr"/>
            <a:r>
              <a:rPr lang="sk-SK" sz="2400" dirty="0">
                <a:latin typeface="Times New Roman" panose="02020603050405020304" pitchFamily="18" charset="0"/>
                <a:cs typeface="Times New Roman" panose="02020603050405020304" pitchFamily="18" charset="0"/>
              </a:rPr>
              <a:t>JEJ MENO JE… </a:t>
            </a:r>
          </a:p>
          <a:p>
            <a:pPr algn="ctr"/>
            <a:r>
              <a:rPr lang="sk-SK" sz="2400" dirty="0">
                <a:latin typeface="Times New Roman" panose="02020603050405020304" pitchFamily="18" charset="0"/>
                <a:cs typeface="Times New Roman" panose="02020603050405020304" pitchFamily="18" charset="0"/>
              </a:rPr>
              <a:t>(</a:t>
            </a:r>
            <a:r>
              <a:rPr lang="sk-SK" sz="2400" b="1" dirty="0">
                <a:latin typeface="Times New Roman" panose="02020603050405020304" pitchFamily="18" charset="0"/>
                <a:cs typeface="Times New Roman" panose="02020603050405020304" pitchFamily="18" charset="0"/>
              </a:rPr>
              <a:t>ČAJKA</a:t>
            </a:r>
            <a:r>
              <a:rPr lang="sk-SK" sz="2400" dirty="0">
                <a:latin typeface="Times New Roman" panose="02020603050405020304" pitchFamily="18" charset="0"/>
                <a:cs typeface="Times New Roman" panose="02020603050405020304" pitchFamily="18" charset="0"/>
              </a:rPr>
              <a:t>)</a:t>
            </a:r>
          </a:p>
        </p:txBody>
      </p:sp>
      <p:pic>
        <p:nvPicPr>
          <p:cNvPr id="5" name="Obrázok 4">
            <a:extLst>
              <a:ext uri="{FF2B5EF4-FFF2-40B4-BE49-F238E27FC236}">
                <a16:creationId xmlns:a16="http://schemas.microsoft.com/office/drawing/2014/main" id="{EFBAE66C-A4C7-4511-BDD2-4D4BBB198C5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2" b="99158" l="1438" r="97764">
                        <a14:foregroundMark x1="13099" y1="41582" x2="17093" y2="41582"/>
                      </a14:backgroundRemoval>
                    </a14:imgEffect>
                  </a14:imgLayer>
                </a14:imgProps>
              </a:ext>
            </a:extLst>
          </a:blip>
          <a:stretch>
            <a:fillRect/>
          </a:stretch>
        </p:blipFill>
        <p:spPr>
          <a:xfrm>
            <a:off x="7501261" y="865410"/>
            <a:ext cx="1717690" cy="1629885"/>
          </a:xfrm>
          <a:prstGeom prst="rect">
            <a:avLst/>
          </a:prstGeom>
        </p:spPr>
      </p:pic>
      <p:sp>
        <p:nvSpPr>
          <p:cNvPr id="6" name="Obdĺžnik 5">
            <a:extLst>
              <a:ext uri="{FF2B5EF4-FFF2-40B4-BE49-F238E27FC236}">
                <a16:creationId xmlns:a16="http://schemas.microsoft.com/office/drawing/2014/main" id="{215A42D5-C243-48E1-A593-D46DF0E3A6B2}"/>
              </a:ext>
            </a:extLst>
          </p:cNvPr>
          <p:cNvSpPr/>
          <p:nvPr/>
        </p:nvSpPr>
        <p:spPr>
          <a:xfrm>
            <a:off x="239721" y="6302327"/>
            <a:ext cx="6659324" cy="369332"/>
          </a:xfrm>
          <a:prstGeom prst="rect">
            <a:avLst/>
          </a:prstGeom>
        </p:spPr>
        <p:txBody>
          <a:bodyPr wrap="none">
            <a:spAutoFit/>
          </a:bodyPr>
          <a:lstStyle/>
          <a:p>
            <a:r>
              <a:rPr lang="sk-SK" dirty="0">
                <a:hlinkClick r:id="rId4"/>
              </a:rPr>
              <a:t>https://www.youtube.com/watch?v=wEse-o6JdXg</a:t>
            </a:r>
            <a:r>
              <a:rPr lang="sk-SK" dirty="0"/>
              <a:t> Macko uško - Čajka</a:t>
            </a:r>
          </a:p>
        </p:txBody>
      </p:sp>
      <p:pic>
        <p:nvPicPr>
          <p:cNvPr id="7" name="Obrázok 6">
            <a:extLst>
              <a:ext uri="{FF2B5EF4-FFF2-40B4-BE49-F238E27FC236}">
                <a16:creationId xmlns:a16="http://schemas.microsoft.com/office/drawing/2014/main" id="{3CED5498-AD68-4AF4-8CC8-93E346256EB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2" b="99158" l="1438" r="97764">
                        <a14:foregroundMark x1="13099" y1="41582" x2="17093" y2="41582"/>
                      </a14:backgroundRemoval>
                    </a14:imgEffect>
                  </a14:imgLayer>
                </a14:imgProps>
              </a:ext>
            </a:extLst>
          </a:blip>
          <a:stretch>
            <a:fillRect/>
          </a:stretch>
        </p:blipFill>
        <p:spPr>
          <a:xfrm>
            <a:off x="8900479" y="3429000"/>
            <a:ext cx="2390128" cy="2267949"/>
          </a:xfrm>
          <a:prstGeom prst="rect">
            <a:avLst/>
          </a:prstGeom>
        </p:spPr>
      </p:pic>
      <p:pic>
        <p:nvPicPr>
          <p:cNvPr id="8" name="Obrázok 7">
            <a:extLst>
              <a:ext uri="{FF2B5EF4-FFF2-40B4-BE49-F238E27FC236}">
                <a16:creationId xmlns:a16="http://schemas.microsoft.com/office/drawing/2014/main" id="{08E32399-1CFF-428D-89CB-0747B5C4158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2" b="99158" l="1438" r="97764">
                        <a14:foregroundMark x1="13099" y1="41582" x2="17093" y2="41582"/>
                      </a14:backgroundRemoval>
                    </a14:imgEffect>
                  </a14:imgLayer>
                </a14:imgProps>
              </a:ext>
            </a:extLst>
          </a:blip>
          <a:stretch>
            <a:fillRect/>
          </a:stretch>
        </p:blipFill>
        <p:spPr>
          <a:xfrm flipH="1">
            <a:off x="5228710" y="3505525"/>
            <a:ext cx="977217" cy="1146685"/>
          </a:xfrm>
          <a:prstGeom prst="rect">
            <a:avLst/>
          </a:prstGeom>
        </p:spPr>
      </p:pic>
    </p:spTree>
    <p:extLst>
      <p:ext uri="{BB962C8B-B14F-4D97-AF65-F5344CB8AC3E}">
        <p14:creationId xmlns:p14="http://schemas.microsoft.com/office/powerpoint/2010/main" val="2422354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C1417EAF-8DEF-49C2-8F74-88AF9BA53901}"/>
              </a:ext>
            </a:extLst>
          </p:cNvPr>
          <p:cNvPicPr>
            <a:picLocks noChangeAspect="1"/>
          </p:cNvPicPr>
          <p:nvPr/>
        </p:nvPicPr>
        <p:blipFill rotWithShape="1">
          <a:blip r:embed="rId2"/>
          <a:srcRect l="7107" t="17754" b="6617"/>
          <a:stretch/>
        </p:blipFill>
        <p:spPr>
          <a:xfrm>
            <a:off x="-1" y="0"/>
            <a:ext cx="12192001" cy="6919879"/>
          </a:xfrm>
          <a:prstGeom prst="rect">
            <a:avLst/>
          </a:prstGeom>
        </p:spPr>
      </p:pic>
      <p:sp>
        <p:nvSpPr>
          <p:cNvPr id="2" name="BlokTextu 1">
            <a:extLst>
              <a:ext uri="{FF2B5EF4-FFF2-40B4-BE49-F238E27FC236}">
                <a16:creationId xmlns:a16="http://schemas.microsoft.com/office/drawing/2014/main" id="{9CC5F52B-F7B4-4D68-885C-9565DD41CBAB}"/>
              </a:ext>
            </a:extLst>
          </p:cNvPr>
          <p:cNvSpPr txBox="1"/>
          <p:nvPr/>
        </p:nvSpPr>
        <p:spPr>
          <a:xfrm>
            <a:off x="105102" y="126124"/>
            <a:ext cx="2154621" cy="707886"/>
          </a:xfrm>
          <a:prstGeom prst="rect">
            <a:avLst/>
          </a:prstGeom>
          <a:noFill/>
        </p:spPr>
        <p:txBody>
          <a:bodyPr wrap="square" rtlCol="0">
            <a:spAutoFit/>
          </a:bodyPr>
          <a:lstStyle/>
          <a:p>
            <a:pPr algn="ctr"/>
            <a:r>
              <a:rPr lang="sk-SK" sz="4000" dirty="0">
                <a:latin typeface="Times New Roman" panose="02020603050405020304" pitchFamily="18" charset="0"/>
                <a:cs typeface="Times New Roman" panose="02020603050405020304" pitchFamily="18" charset="0"/>
              </a:rPr>
              <a:t>ČAJKA</a:t>
            </a:r>
          </a:p>
        </p:txBody>
      </p:sp>
    </p:spTree>
    <p:extLst>
      <p:ext uri="{BB962C8B-B14F-4D97-AF65-F5344CB8AC3E}">
        <p14:creationId xmlns:p14="http://schemas.microsoft.com/office/powerpoint/2010/main" val="3352454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id="{F45941DE-65A4-45AA-BB1D-EDDA0509109F}"/>
              </a:ext>
            </a:extLst>
          </p:cNvPr>
          <p:cNvSpPr/>
          <p:nvPr/>
        </p:nvSpPr>
        <p:spPr>
          <a:xfrm>
            <a:off x="1699259" y="4521883"/>
            <a:ext cx="4221481" cy="1938992"/>
          </a:xfrm>
          <a:prstGeom prst="rect">
            <a:avLst/>
          </a:prstGeom>
        </p:spPr>
        <p:txBody>
          <a:bodyPr wrap="square">
            <a:spAutoFit/>
          </a:bodyPr>
          <a:lstStyle/>
          <a:p>
            <a:pPr algn="ctr"/>
            <a:r>
              <a:rPr lang="sk-SK" sz="2400" dirty="0">
                <a:latin typeface="Times New Roman" panose="02020603050405020304" pitchFamily="18" charset="0"/>
                <a:cs typeface="Times New Roman" panose="02020603050405020304" pitchFamily="18" charset="0"/>
              </a:rPr>
              <a:t>DLHÝ ZOBÁK, DLHÉ NOHY.</a:t>
            </a:r>
            <a:br>
              <a:rPr lang="sk-SK" sz="2400" dirty="0">
                <a:latin typeface="Times New Roman" panose="02020603050405020304" pitchFamily="18" charset="0"/>
                <a:cs typeface="Times New Roman" panose="02020603050405020304" pitchFamily="18" charset="0"/>
              </a:rPr>
            </a:br>
            <a:r>
              <a:rPr lang="sk-SK" sz="2400" dirty="0">
                <a:latin typeface="Times New Roman" panose="02020603050405020304" pitchFamily="18" charset="0"/>
                <a:cs typeface="Times New Roman" panose="02020603050405020304" pitchFamily="18" charset="0"/>
              </a:rPr>
              <a:t>VO VODE SI KRÁČA.</a:t>
            </a:r>
            <a:br>
              <a:rPr lang="sk-SK" sz="2400" dirty="0">
                <a:latin typeface="Times New Roman" panose="02020603050405020304" pitchFamily="18" charset="0"/>
                <a:cs typeface="Times New Roman" panose="02020603050405020304" pitchFamily="18" charset="0"/>
              </a:rPr>
            </a:br>
            <a:r>
              <a:rPr lang="sk-SK" sz="2400" dirty="0">
                <a:latin typeface="Times New Roman" panose="02020603050405020304" pitchFamily="18" charset="0"/>
                <a:cs typeface="Times New Roman" panose="02020603050405020304" pitchFamily="18" charset="0"/>
              </a:rPr>
              <a:t>RYBKU, ŽABKU ULOVÍ SI.</a:t>
            </a:r>
            <a:br>
              <a:rPr lang="sk-SK" sz="2400" dirty="0">
                <a:latin typeface="Times New Roman" panose="02020603050405020304" pitchFamily="18" charset="0"/>
                <a:cs typeface="Times New Roman" panose="02020603050405020304" pitchFamily="18" charset="0"/>
              </a:rPr>
            </a:br>
            <a:r>
              <a:rPr lang="sk-SK" sz="2400" dirty="0">
                <a:latin typeface="Times New Roman" panose="02020603050405020304" pitchFamily="18" charset="0"/>
                <a:cs typeface="Times New Roman" panose="02020603050405020304" pitchFamily="18" charset="0"/>
              </a:rPr>
              <a:t>AKÉ JE TO VTÁČA?</a:t>
            </a:r>
            <a:br>
              <a:rPr lang="sk-SK" sz="2400" dirty="0">
                <a:latin typeface="Times New Roman" panose="02020603050405020304" pitchFamily="18" charset="0"/>
                <a:cs typeface="Times New Roman" panose="02020603050405020304" pitchFamily="18" charset="0"/>
              </a:rPr>
            </a:br>
            <a:r>
              <a:rPr lang="sk-SK" sz="2400" b="1" dirty="0">
                <a:latin typeface="Times New Roman" panose="02020603050405020304" pitchFamily="18" charset="0"/>
                <a:cs typeface="Times New Roman" panose="02020603050405020304" pitchFamily="18" charset="0"/>
              </a:rPr>
              <a:t>(BOCIAN)</a:t>
            </a:r>
          </a:p>
        </p:txBody>
      </p:sp>
      <p:pic>
        <p:nvPicPr>
          <p:cNvPr id="7" name="Obrázok 6">
            <a:extLst>
              <a:ext uri="{FF2B5EF4-FFF2-40B4-BE49-F238E27FC236}">
                <a16:creationId xmlns:a16="http://schemas.microsoft.com/office/drawing/2014/main" id="{0E71A296-6E2B-4517-83F7-B5903490B8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0169" y1="17280" x2="28814" y2="8215"/>
                        <a14:foregroundMark x1="30508" y1="5949" x2="41102" y2="5382"/>
                        <a14:foregroundMark x1="41102" y1="5382" x2="32203" y2="5099"/>
                        <a14:foregroundMark x1="30932" y1="5099" x2="29237" y2="5099"/>
                        <a14:foregroundMark x1="29237" y1="5099" x2="29237" y2="5099"/>
                        <a14:foregroundMark x1="24153" y1="32295" x2="38559" y2="15581"/>
                        <a14:foregroundMark x1="23729" y1="39093" x2="77542" y2="52125"/>
                        <a14:foregroundMark x1="36017" y1="45326" x2="59746" y2="63456"/>
                        <a14:foregroundMark x1="27119" y1="74221" x2="33475" y2="73088"/>
                        <a14:foregroundMark x1="24576" y1="73088" x2="30508" y2="70255"/>
                        <a14:foregroundMark x1="19915" y1="74788" x2="27119" y2="73938"/>
                        <a14:foregroundMark x1="2119" y1="18130" x2="5508" y2="18130"/>
                        <a14:foregroundMark x1="31780" y1="10482" x2="36864" y2="9915"/>
                        <a14:foregroundMark x1="36864" y1="9915" x2="36864" y2="9915"/>
                        <a14:foregroundMark x1="36864" y1="9915" x2="41525" y2="9915"/>
                        <a14:foregroundMark x1="30085" y1="3116" x2="31780" y2="1700"/>
                        <a14:foregroundMark x1="16525" y1="41360" x2="15678" y2="39377"/>
                        <a14:foregroundMark x1="15678" y1="39377" x2="15678" y2="39377"/>
                        <a14:foregroundMark x1="15678" y1="39377" x2="15678" y2="39377"/>
                        <a14:foregroundMark x1="15678" y1="37960" x2="15678" y2="36261"/>
                        <a14:foregroundMark x1="15678" y1="36261" x2="19915" y2="29462"/>
                        <a14:foregroundMark x1="47034" y1="12748" x2="47034" y2="8499"/>
                        <a14:foregroundMark x1="47034" y1="8499" x2="47458" y2="6799"/>
                        <a14:foregroundMark x1="47458" y1="6232" x2="43644" y2="5099"/>
                        <a14:foregroundMark x1="76695" y1="60340" x2="83475" y2="60340"/>
                        <a14:foregroundMark x1="83475" y1="60340" x2="86017" y2="59490"/>
                      </a14:backgroundRemoval>
                    </a14:imgEffect>
                  </a14:imgLayer>
                </a14:imgProps>
              </a:ext>
            </a:extLst>
          </a:blip>
          <a:stretch>
            <a:fillRect/>
          </a:stretch>
        </p:blipFill>
        <p:spPr>
          <a:xfrm>
            <a:off x="7505700" y="2302095"/>
            <a:ext cx="2645818" cy="3957516"/>
          </a:xfrm>
          <a:prstGeom prst="rect">
            <a:avLst/>
          </a:prstGeom>
        </p:spPr>
      </p:pic>
      <p:sp>
        <p:nvSpPr>
          <p:cNvPr id="8" name="Obdĺžnik 7">
            <a:extLst>
              <a:ext uri="{FF2B5EF4-FFF2-40B4-BE49-F238E27FC236}">
                <a16:creationId xmlns:a16="http://schemas.microsoft.com/office/drawing/2014/main" id="{D246B59B-71EB-4844-ABFB-5FF5ECD16B09}"/>
              </a:ext>
            </a:extLst>
          </p:cNvPr>
          <p:cNvSpPr/>
          <p:nvPr/>
        </p:nvSpPr>
        <p:spPr>
          <a:xfrm>
            <a:off x="320040" y="534285"/>
            <a:ext cx="6553200" cy="3477875"/>
          </a:xfrm>
          <a:prstGeom prst="rect">
            <a:avLst/>
          </a:prstGeom>
        </p:spPr>
        <p:txBody>
          <a:bodyPr wrap="square">
            <a:spAutoFit/>
          </a:bodyPr>
          <a:lstStyle/>
          <a:p>
            <a:pPr algn="ctr"/>
            <a:r>
              <a:rPr lang="sk-SK" sz="2200" b="1" dirty="0">
                <a:latin typeface="Times New Roman" panose="02020603050405020304" pitchFamily="18" charset="0"/>
                <a:cs typeface="Times New Roman" panose="02020603050405020304" pitchFamily="18" charset="0"/>
              </a:rPr>
              <a:t>BOCIAN A ŽABKA (pieseň)</a:t>
            </a:r>
          </a:p>
          <a:p>
            <a:pPr algn="ctr"/>
            <a:r>
              <a:rPr lang="sk-SK" sz="2200" dirty="0">
                <a:latin typeface="Times New Roman" panose="02020603050405020304" pitchFamily="18" charset="0"/>
                <a:cs typeface="Times New Roman" panose="02020603050405020304" pitchFamily="18" charset="0"/>
              </a:rPr>
              <a:t>CHYTIL BOCIAN ŽABKU A KEĎ JU UŽ MAL</a:t>
            </a:r>
            <a:br>
              <a:rPr lang="sk-SK" sz="2200" dirty="0">
                <a:latin typeface="Times New Roman" panose="02020603050405020304" pitchFamily="18" charset="0"/>
                <a:cs typeface="Times New Roman" panose="02020603050405020304" pitchFamily="18" charset="0"/>
              </a:rPr>
            </a:br>
            <a:r>
              <a:rPr lang="sk-SK" sz="2200" dirty="0">
                <a:latin typeface="Times New Roman" panose="02020603050405020304" pitchFamily="18" charset="0"/>
                <a:cs typeface="Times New Roman" panose="02020603050405020304" pitchFamily="18" charset="0"/>
              </a:rPr>
              <a:t>TANCOVAŤ S ŇOU IŠIEL NA BOCIANÍ BÁL.</a:t>
            </a:r>
            <a:br>
              <a:rPr lang="sk-SK" sz="2200" dirty="0">
                <a:latin typeface="Times New Roman" panose="02020603050405020304" pitchFamily="18" charset="0"/>
                <a:cs typeface="Times New Roman" panose="02020603050405020304" pitchFamily="18" charset="0"/>
              </a:rPr>
            </a:br>
            <a:r>
              <a:rPr lang="sk-SK" sz="2200" dirty="0">
                <a:latin typeface="Times New Roman" panose="02020603050405020304" pitchFamily="18" charset="0"/>
                <a:cs typeface="Times New Roman" panose="02020603050405020304" pitchFamily="18" charset="0"/>
              </a:rPr>
              <a:t>KLIPI KLAPI KLIPI KLAPI KVAKI </a:t>
            </a:r>
            <a:r>
              <a:rPr lang="sk-SK" sz="2200" dirty="0" err="1">
                <a:latin typeface="Times New Roman" panose="02020603050405020304" pitchFamily="18" charset="0"/>
                <a:cs typeface="Times New Roman" panose="02020603050405020304" pitchFamily="18" charset="0"/>
              </a:rPr>
              <a:t>KVAKI</a:t>
            </a:r>
            <a:r>
              <a:rPr lang="sk-SK" sz="2200" dirty="0">
                <a:latin typeface="Times New Roman" panose="02020603050405020304" pitchFamily="18" charset="0"/>
                <a:cs typeface="Times New Roman" panose="02020603050405020304" pitchFamily="18" charset="0"/>
              </a:rPr>
              <a:t> KVAK</a:t>
            </a:r>
            <a:br>
              <a:rPr lang="sk-SK" sz="2200" dirty="0">
                <a:latin typeface="Times New Roman" panose="02020603050405020304" pitchFamily="18" charset="0"/>
                <a:cs typeface="Times New Roman" panose="02020603050405020304" pitchFamily="18" charset="0"/>
              </a:rPr>
            </a:br>
            <a:r>
              <a:rPr lang="sk-SK" sz="2200" dirty="0">
                <a:latin typeface="Times New Roman" panose="02020603050405020304" pitchFamily="18" charset="0"/>
                <a:cs typeface="Times New Roman" panose="02020603050405020304" pitchFamily="18" charset="0"/>
              </a:rPr>
              <a:t>MOŽNOŽE TO BOLO TAKTO MOŽNO NAOPAK.</a:t>
            </a:r>
            <a:br>
              <a:rPr lang="sk-SK" sz="2200" dirty="0">
                <a:latin typeface="Times New Roman" panose="02020603050405020304" pitchFamily="18" charset="0"/>
                <a:cs typeface="Times New Roman" panose="02020603050405020304" pitchFamily="18" charset="0"/>
              </a:rPr>
            </a:br>
            <a:br>
              <a:rPr lang="sk-SK" sz="2200" dirty="0">
                <a:latin typeface="Times New Roman" panose="02020603050405020304" pitchFamily="18" charset="0"/>
                <a:cs typeface="Times New Roman" panose="02020603050405020304" pitchFamily="18" charset="0"/>
              </a:rPr>
            </a:br>
            <a:r>
              <a:rPr lang="sk-SK" sz="2200" dirty="0">
                <a:latin typeface="Times New Roman" panose="02020603050405020304" pitchFamily="18" charset="0"/>
                <a:cs typeface="Times New Roman" panose="02020603050405020304" pitchFamily="18" charset="0"/>
              </a:rPr>
              <a:t>TANCOVALA ŽABKA TRI DNI S BOCIANOM</a:t>
            </a:r>
            <a:br>
              <a:rPr lang="sk-SK" sz="2200" dirty="0">
                <a:latin typeface="Times New Roman" panose="02020603050405020304" pitchFamily="18" charset="0"/>
                <a:cs typeface="Times New Roman" panose="02020603050405020304" pitchFamily="18" charset="0"/>
              </a:rPr>
            </a:br>
            <a:r>
              <a:rPr lang="sk-SK" sz="2200" dirty="0">
                <a:latin typeface="Times New Roman" panose="02020603050405020304" pitchFamily="18" charset="0"/>
                <a:cs typeface="Times New Roman" panose="02020603050405020304" pitchFamily="18" charset="0"/>
              </a:rPr>
              <a:t>Z MUZIKY MU UŠLA AŽ DNES NAD RÁNOM.</a:t>
            </a:r>
            <a:br>
              <a:rPr lang="sk-SK" sz="2200" dirty="0">
                <a:latin typeface="Times New Roman" panose="02020603050405020304" pitchFamily="18" charset="0"/>
                <a:cs typeface="Times New Roman" panose="02020603050405020304" pitchFamily="18" charset="0"/>
              </a:rPr>
            </a:br>
            <a:r>
              <a:rPr lang="sk-SK" sz="2200" dirty="0">
                <a:latin typeface="Times New Roman" panose="02020603050405020304" pitchFamily="18" charset="0"/>
                <a:cs typeface="Times New Roman" panose="02020603050405020304" pitchFamily="18" charset="0"/>
              </a:rPr>
              <a:t>KLIPI KLAPI KLIPI KLAPI KVAKI </a:t>
            </a:r>
            <a:r>
              <a:rPr lang="sk-SK" sz="2200" dirty="0" err="1">
                <a:latin typeface="Times New Roman" panose="02020603050405020304" pitchFamily="18" charset="0"/>
                <a:cs typeface="Times New Roman" panose="02020603050405020304" pitchFamily="18" charset="0"/>
              </a:rPr>
              <a:t>KVAKI</a:t>
            </a:r>
            <a:r>
              <a:rPr lang="sk-SK" sz="2200" dirty="0">
                <a:latin typeface="Times New Roman" panose="02020603050405020304" pitchFamily="18" charset="0"/>
                <a:cs typeface="Times New Roman" panose="02020603050405020304" pitchFamily="18" charset="0"/>
              </a:rPr>
              <a:t> KVAK</a:t>
            </a:r>
            <a:br>
              <a:rPr lang="sk-SK" sz="2200" dirty="0">
                <a:latin typeface="Times New Roman" panose="02020603050405020304" pitchFamily="18" charset="0"/>
                <a:cs typeface="Times New Roman" panose="02020603050405020304" pitchFamily="18" charset="0"/>
              </a:rPr>
            </a:br>
            <a:r>
              <a:rPr lang="sk-SK" sz="2200" dirty="0">
                <a:latin typeface="Times New Roman" panose="02020603050405020304" pitchFamily="18" charset="0"/>
                <a:cs typeface="Times New Roman" panose="02020603050405020304" pitchFamily="18" charset="0"/>
              </a:rPr>
              <a:t>MOŽNOŽE TO BOLO TAKTO MOŽNO NAOPAK</a:t>
            </a:r>
            <a:r>
              <a:rPr lang="sk-SK" sz="2000" dirty="0">
                <a:latin typeface="Times New Roman" panose="02020603050405020304" pitchFamily="18" charset="0"/>
                <a:cs typeface="Times New Roman" panose="02020603050405020304" pitchFamily="18" charset="0"/>
              </a:rPr>
              <a:t>.</a:t>
            </a:r>
          </a:p>
        </p:txBody>
      </p:sp>
      <p:pic>
        <p:nvPicPr>
          <p:cNvPr id="9" name="Bocian a žabka">
            <a:hlinkClick r:id="" action="ppaction://media"/>
            <a:extLst>
              <a:ext uri="{FF2B5EF4-FFF2-40B4-BE49-F238E27FC236}">
                <a16:creationId xmlns:a16="http://schemas.microsoft.com/office/drawing/2014/main" id="{039D032F-DAD8-4542-9B0F-C4F47C1D80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1518" y="598389"/>
            <a:ext cx="487363" cy="487363"/>
          </a:xfrm>
          <a:prstGeom prst="rect">
            <a:avLst/>
          </a:prstGeom>
        </p:spPr>
      </p:pic>
      <p:sp>
        <p:nvSpPr>
          <p:cNvPr id="10" name="Obdĺžnik 9">
            <a:extLst>
              <a:ext uri="{FF2B5EF4-FFF2-40B4-BE49-F238E27FC236}">
                <a16:creationId xmlns:a16="http://schemas.microsoft.com/office/drawing/2014/main" id="{A1C001FE-B368-4D60-9DEA-528B543DD1C0}"/>
              </a:ext>
            </a:extLst>
          </p:cNvPr>
          <p:cNvSpPr/>
          <p:nvPr/>
        </p:nvSpPr>
        <p:spPr>
          <a:xfrm>
            <a:off x="7150519" y="6460875"/>
            <a:ext cx="4535601" cy="369332"/>
          </a:xfrm>
          <a:prstGeom prst="rect">
            <a:avLst/>
          </a:prstGeom>
        </p:spPr>
        <p:txBody>
          <a:bodyPr wrap="none">
            <a:spAutoFit/>
          </a:bodyPr>
          <a:lstStyle/>
          <a:p>
            <a:r>
              <a:rPr lang="sk-SK" dirty="0"/>
              <a:t>http://snaturou2000.sk/zivocichy/bocian-biely</a:t>
            </a:r>
          </a:p>
        </p:txBody>
      </p:sp>
    </p:spTree>
    <p:extLst>
      <p:ext uri="{BB962C8B-B14F-4D97-AF65-F5344CB8AC3E}">
        <p14:creationId xmlns:p14="http://schemas.microsoft.com/office/powerpoint/2010/main" val="298196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D824F58E-38F7-4F16-B5F7-35B92D71CBEB}"/>
              </a:ext>
            </a:extLst>
          </p:cNvPr>
          <p:cNvPicPr>
            <a:picLocks noChangeAspect="1"/>
          </p:cNvPicPr>
          <p:nvPr/>
        </p:nvPicPr>
        <p:blipFill rotWithShape="1">
          <a:blip r:embed="rId2"/>
          <a:srcRect t="6477" b="7047"/>
          <a:stretch/>
        </p:blipFill>
        <p:spPr>
          <a:xfrm>
            <a:off x="0" y="0"/>
            <a:ext cx="12192000" cy="6858000"/>
          </a:xfrm>
          <a:prstGeom prst="rect">
            <a:avLst/>
          </a:prstGeom>
        </p:spPr>
      </p:pic>
      <p:sp>
        <p:nvSpPr>
          <p:cNvPr id="6" name="BlokTextu 5">
            <a:extLst>
              <a:ext uri="{FF2B5EF4-FFF2-40B4-BE49-F238E27FC236}">
                <a16:creationId xmlns:a16="http://schemas.microsoft.com/office/drawing/2014/main" id="{E5F56D66-4BF5-4B0B-A8D5-3E3FADF52282}"/>
              </a:ext>
            </a:extLst>
          </p:cNvPr>
          <p:cNvSpPr txBox="1"/>
          <p:nvPr/>
        </p:nvSpPr>
        <p:spPr>
          <a:xfrm>
            <a:off x="0" y="182880"/>
            <a:ext cx="4062549" cy="707886"/>
          </a:xfrm>
          <a:prstGeom prst="rect">
            <a:avLst/>
          </a:prstGeom>
          <a:noFill/>
        </p:spPr>
        <p:txBody>
          <a:bodyPr wrap="square" rtlCol="0">
            <a:spAutoFit/>
          </a:bodyPr>
          <a:lstStyle/>
          <a:p>
            <a:r>
              <a:rPr lang="sk-SK" sz="4000" dirty="0">
                <a:solidFill>
                  <a:schemeClr val="bg1"/>
                </a:solidFill>
                <a:latin typeface="Times New Roman" panose="02020603050405020304" pitchFamily="18" charset="0"/>
                <a:cs typeface="Times New Roman" panose="02020603050405020304" pitchFamily="18" charset="0"/>
              </a:rPr>
              <a:t>BOCIAN BIELY</a:t>
            </a:r>
          </a:p>
        </p:txBody>
      </p:sp>
    </p:spTree>
    <p:extLst>
      <p:ext uri="{BB962C8B-B14F-4D97-AF65-F5344CB8AC3E}">
        <p14:creationId xmlns:p14="http://schemas.microsoft.com/office/powerpoint/2010/main" val="4145782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ária Podhradská, Richard Čanaky - Ja som žabka, ty si žabka">
            <a:hlinkClick r:id="" action="ppaction://media"/>
            <a:extLst>
              <a:ext uri="{FF2B5EF4-FFF2-40B4-BE49-F238E27FC236}">
                <a16:creationId xmlns:a16="http://schemas.microsoft.com/office/drawing/2014/main" id="{D1841452-AAF3-404F-86DF-3DA432ABB1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717" y="852805"/>
            <a:ext cx="487363" cy="487363"/>
          </a:xfrm>
          <a:prstGeom prst="rect">
            <a:avLst/>
          </a:prstGeom>
        </p:spPr>
      </p:pic>
      <p:sp>
        <p:nvSpPr>
          <p:cNvPr id="5" name="Rectangle 1">
            <a:extLst>
              <a:ext uri="{FF2B5EF4-FFF2-40B4-BE49-F238E27FC236}">
                <a16:creationId xmlns:a16="http://schemas.microsoft.com/office/drawing/2014/main" id="{8E9FE9BC-962D-4DE0-9E0F-E0E50D7F5308}"/>
              </a:ext>
            </a:extLst>
          </p:cNvPr>
          <p:cNvSpPr>
            <a:spLocks noChangeArrowheads="1"/>
          </p:cNvSpPr>
          <p:nvPr/>
        </p:nvSpPr>
        <p:spPr bwMode="auto">
          <a:xfrm>
            <a:off x="3511984" y="-133636"/>
            <a:ext cx="5394960" cy="747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altLang="sk-SK"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JA SOM ŽABKA (pieseň)</a:t>
            </a:r>
          </a:p>
          <a:p>
            <a:pPr marL="0" marR="0" lvl="0" indent="0" algn="ctr" defTabSz="914400" rtl="0" eaLnBrk="0" fontAlgn="base" latinLnBrk="0" hangingPunct="0">
              <a:lnSpc>
                <a:spcPct val="100000"/>
              </a:lnSpc>
              <a:spcBef>
                <a:spcPct val="0"/>
              </a:spcBef>
              <a:spcAft>
                <a:spcPct val="0"/>
              </a:spcAft>
              <a:buClrTx/>
              <a:buSzTx/>
              <a:buFontTx/>
              <a:buNone/>
              <a:tabLst/>
            </a:pP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JA SOM ŽABKA, TY SI ŽABKA,</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MY NEMÁME NIČ TAKÉHO.</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JEDNA LABKA, DRUHÁ LABKA,</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KRÍDELKA ŽIADNEHO.</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 KVA, KVA,</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 KVA, KVA.</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JEDNA LABKA,</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DRUHÁ LABKA,</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KRÍDELKA ŽIADNÉHO.</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JA SOM ŽABKA, TY SI ŽABKA,</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MY NEMÁME NIČ TAKÉHO.</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JEDNA LABKA, DRUHÁ LABKA,</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KRÍDELKA ŽIADNÉHO.</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 KVA, KVA,</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 KVA, KVA.</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JEDNA LABKA,</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DRUHÁ LABKA,</a:t>
            </a:r>
            <a:b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sk-SK" altLang="sk-SK"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KRÍDELKA ŽIADNÉHO.</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sk-SK" altLang="sk-SK" sz="2400" b="0" i="0" u="none" strike="noStrike" cap="none" normalizeH="0" baseline="0" dirty="0">
              <a:ln>
                <a:noFill/>
              </a:ln>
              <a:solidFill>
                <a:schemeClr val="tx1"/>
              </a:solidFill>
              <a:effectLst/>
              <a:latin typeface="Arial" panose="020B0604020202020204" pitchFamily="34" charset="0"/>
            </a:endParaRPr>
          </a:p>
        </p:txBody>
      </p:sp>
      <p:pic>
        <p:nvPicPr>
          <p:cNvPr id="2051" name="Picture 3" descr="Výsledek obrázku pro kreslený obrázek žabky | Zvieratá, Nápady ...">
            <a:extLst>
              <a:ext uri="{FF2B5EF4-FFF2-40B4-BE49-F238E27FC236}">
                <a16:creationId xmlns:a16="http://schemas.microsoft.com/office/drawing/2014/main" id="{8FBFE927-02B9-42F7-AC48-4654E8CA7DB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9215" y1="11787" x2="60733" y2="11787"/>
                        <a14:foregroundMark x1="74346" y1="19392" x2="89529" y2="19392"/>
                      </a14:backgroundRemoval>
                    </a14:imgEffect>
                  </a14:imgLayer>
                </a14:imgProps>
              </a:ext>
              <a:ext uri="{28A0092B-C50C-407E-A947-70E740481C1C}">
                <a14:useLocalDpi xmlns:a14="http://schemas.microsoft.com/office/drawing/2010/main" val="0"/>
              </a:ext>
            </a:extLst>
          </a:blip>
          <a:srcRect/>
          <a:stretch>
            <a:fillRect/>
          </a:stretch>
        </p:blipFill>
        <p:spPr bwMode="auto">
          <a:xfrm>
            <a:off x="10467841" y="5237247"/>
            <a:ext cx="620543" cy="8544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Výsledek obrázku pro kreslený obrázek žabky | Zvieratá, Nápady ...">
            <a:extLst>
              <a:ext uri="{FF2B5EF4-FFF2-40B4-BE49-F238E27FC236}">
                <a16:creationId xmlns:a16="http://schemas.microsoft.com/office/drawing/2014/main" id="{EB0427A8-BDDA-43DD-82B2-1C41CC7C088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9215" y1="11787" x2="60733" y2="11787"/>
                        <a14:foregroundMark x1="74346" y1="19392" x2="89529" y2="19392"/>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492952" y="5202973"/>
            <a:ext cx="837592" cy="1014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Výsledek obrázku pro kreslený obrázek žabky | Zvieratá, Nápady ...">
            <a:extLst>
              <a:ext uri="{FF2B5EF4-FFF2-40B4-BE49-F238E27FC236}">
                <a16:creationId xmlns:a16="http://schemas.microsoft.com/office/drawing/2014/main" id="{A6D783EB-4AB0-4D75-ADB5-8A3B186B05A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9215" y1="11787" x2="60733" y2="11787"/>
                        <a14:foregroundMark x1="74346" y1="19392" x2="89529" y2="19392"/>
                      </a14:backgroundRemoval>
                    </a14:imgEffect>
                  </a14:imgLayer>
                </a14:imgProps>
              </a:ext>
              <a:ext uri="{28A0092B-C50C-407E-A947-70E740481C1C}">
                <a14:useLocalDpi xmlns:a14="http://schemas.microsoft.com/office/drawing/2010/main" val="0"/>
              </a:ext>
            </a:extLst>
          </a:blip>
          <a:srcRect/>
          <a:stretch>
            <a:fillRect/>
          </a:stretch>
        </p:blipFill>
        <p:spPr bwMode="auto">
          <a:xfrm>
            <a:off x="8459858" y="4302177"/>
            <a:ext cx="993812" cy="1368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Výsledek obrázku pro kreslený obrázek žabky | Zvieratá, Nápady ...">
            <a:extLst>
              <a:ext uri="{FF2B5EF4-FFF2-40B4-BE49-F238E27FC236}">
                <a16:creationId xmlns:a16="http://schemas.microsoft.com/office/drawing/2014/main" id="{016271D3-D2D1-4A72-94C1-127D5F6FD2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9215" y1="11787" x2="60733" y2="11787"/>
                        <a14:foregroundMark x1="74346" y1="19392" x2="89529" y2="19392"/>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1651278" y="5802821"/>
            <a:ext cx="837592" cy="10141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Výsledek obrázku pro kreslený obrázek žabky | Zvieratá, Nápady ...">
            <a:extLst>
              <a:ext uri="{FF2B5EF4-FFF2-40B4-BE49-F238E27FC236}">
                <a16:creationId xmlns:a16="http://schemas.microsoft.com/office/drawing/2014/main" id="{ADB5EDAD-04A3-44C1-8214-1B537CE699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9215" y1="11787" x2="60733" y2="11787"/>
                        <a14:foregroundMark x1="74346" y1="19392" x2="89529" y2="19392"/>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2507565" y="4040885"/>
            <a:ext cx="837592" cy="101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86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D5C9F718-5544-4A0A-A869-8C4952C5F63F}"/>
              </a:ext>
            </a:extLst>
          </p:cNvPr>
          <p:cNvPicPr>
            <a:picLocks noChangeAspect="1"/>
          </p:cNvPicPr>
          <p:nvPr/>
        </p:nvPicPr>
        <p:blipFill rotWithShape="1">
          <a:blip r:embed="rId2">
            <a:extLst>
              <a:ext uri="{28A0092B-C50C-407E-A947-70E740481C1C}">
                <a14:useLocalDpi xmlns:a14="http://schemas.microsoft.com/office/drawing/2010/main" val="0"/>
              </a:ext>
            </a:extLst>
          </a:blip>
          <a:srcRect l="5970" t="13455" b="6076"/>
          <a:stretch/>
        </p:blipFill>
        <p:spPr>
          <a:xfrm>
            <a:off x="0" y="0"/>
            <a:ext cx="12192000" cy="6825343"/>
          </a:xfrm>
          <a:prstGeom prst="rect">
            <a:avLst/>
          </a:prstGeom>
        </p:spPr>
      </p:pic>
      <p:sp>
        <p:nvSpPr>
          <p:cNvPr id="6" name="BlokTextu 5">
            <a:extLst>
              <a:ext uri="{FF2B5EF4-FFF2-40B4-BE49-F238E27FC236}">
                <a16:creationId xmlns:a16="http://schemas.microsoft.com/office/drawing/2014/main" id="{0E864C3B-B291-43FE-BD9D-0F0CE38D6738}"/>
              </a:ext>
            </a:extLst>
          </p:cNvPr>
          <p:cNvSpPr txBox="1"/>
          <p:nvPr/>
        </p:nvSpPr>
        <p:spPr>
          <a:xfrm>
            <a:off x="7574280" y="426720"/>
            <a:ext cx="4617720" cy="707886"/>
          </a:xfrm>
          <a:prstGeom prst="rect">
            <a:avLst/>
          </a:prstGeom>
          <a:noFill/>
        </p:spPr>
        <p:txBody>
          <a:bodyPr wrap="square" rtlCol="0">
            <a:spAutoFit/>
          </a:bodyPr>
          <a:lstStyle/>
          <a:p>
            <a:r>
              <a:rPr lang="sk-SK" sz="4000" dirty="0">
                <a:solidFill>
                  <a:schemeClr val="bg1"/>
                </a:solidFill>
                <a:latin typeface="Times New Roman" panose="02020603050405020304" pitchFamily="18" charset="0"/>
                <a:cs typeface="Times New Roman" panose="02020603050405020304" pitchFamily="18" charset="0"/>
              </a:rPr>
              <a:t>SKOKAN ZELENÝ</a:t>
            </a:r>
          </a:p>
        </p:txBody>
      </p:sp>
    </p:spTree>
    <p:extLst>
      <p:ext uri="{BB962C8B-B14F-4D97-AF65-F5344CB8AC3E}">
        <p14:creationId xmlns:p14="http://schemas.microsoft.com/office/powerpoint/2010/main" val="2273738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a:extLst>
              <a:ext uri="{FF2B5EF4-FFF2-40B4-BE49-F238E27FC236}">
                <a16:creationId xmlns:a16="http://schemas.microsoft.com/office/drawing/2014/main" id="{2AC8CFD8-9EF2-4A5B-8BFD-F6865EAD5302}"/>
              </a:ext>
            </a:extLst>
          </p:cNvPr>
          <p:cNvPicPr>
            <a:picLocks noChangeAspect="1"/>
          </p:cNvPicPr>
          <p:nvPr/>
        </p:nvPicPr>
        <p:blipFill rotWithShape="1">
          <a:blip r:embed="rId2">
            <a:extLst>
              <a:ext uri="{28A0092B-C50C-407E-A947-70E740481C1C}">
                <a14:useLocalDpi xmlns:a14="http://schemas.microsoft.com/office/drawing/2010/main" val="0"/>
              </a:ext>
            </a:extLst>
          </a:blip>
          <a:srcRect t="20114" b="4686"/>
          <a:stretch/>
        </p:blipFill>
        <p:spPr>
          <a:xfrm>
            <a:off x="0" y="-1"/>
            <a:ext cx="12192000" cy="6878745"/>
          </a:xfrm>
          <a:prstGeom prst="rect">
            <a:avLst/>
          </a:prstGeom>
        </p:spPr>
      </p:pic>
      <p:sp>
        <p:nvSpPr>
          <p:cNvPr id="10" name="BlokTextu 9">
            <a:extLst>
              <a:ext uri="{FF2B5EF4-FFF2-40B4-BE49-F238E27FC236}">
                <a16:creationId xmlns:a16="http://schemas.microsoft.com/office/drawing/2014/main" id="{BB3F28C4-8CFC-4146-B8B2-F4809B957BC7}"/>
              </a:ext>
            </a:extLst>
          </p:cNvPr>
          <p:cNvSpPr txBox="1"/>
          <p:nvPr/>
        </p:nvSpPr>
        <p:spPr>
          <a:xfrm>
            <a:off x="5273040" y="0"/>
            <a:ext cx="7239000" cy="707886"/>
          </a:xfrm>
          <a:prstGeom prst="rect">
            <a:avLst/>
          </a:prstGeom>
          <a:noFill/>
        </p:spPr>
        <p:txBody>
          <a:bodyPr wrap="square" rtlCol="0">
            <a:spAutoFit/>
          </a:bodyPr>
          <a:lstStyle/>
          <a:p>
            <a:r>
              <a:rPr lang="sk-SK" sz="4000" dirty="0">
                <a:latin typeface="Times New Roman" panose="02020603050405020304" pitchFamily="18" charset="0"/>
                <a:cs typeface="Times New Roman" panose="02020603050405020304" pitchFamily="18" charset="0"/>
              </a:rPr>
              <a:t>ROPUCHA BRADAVIČNATÁ</a:t>
            </a:r>
          </a:p>
        </p:txBody>
      </p:sp>
    </p:spTree>
    <p:extLst>
      <p:ext uri="{BB962C8B-B14F-4D97-AF65-F5344CB8AC3E}">
        <p14:creationId xmlns:p14="http://schemas.microsoft.com/office/powerpoint/2010/main" val="1742232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871062FA-0EF0-42CC-8559-142B1D56C63D}"/>
              </a:ext>
            </a:extLst>
          </p:cNvPr>
          <p:cNvPicPr>
            <a:picLocks noChangeAspect="1"/>
          </p:cNvPicPr>
          <p:nvPr/>
        </p:nvPicPr>
        <p:blipFill rotWithShape="1">
          <a:blip r:embed="rId2">
            <a:extLst>
              <a:ext uri="{28A0092B-C50C-407E-A947-70E740481C1C}">
                <a14:useLocalDpi xmlns:a14="http://schemas.microsoft.com/office/drawing/2010/main" val="0"/>
              </a:ext>
            </a:extLst>
          </a:blip>
          <a:srcRect t="13570" b="7464"/>
          <a:stretch/>
        </p:blipFill>
        <p:spPr>
          <a:xfrm>
            <a:off x="-1" y="0"/>
            <a:ext cx="12181439" cy="6858000"/>
          </a:xfrm>
          <a:prstGeom prst="rect">
            <a:avLst/>
          </a:prstGeom>
        </p:spPr>
      </p:pic>
      <p:sp>
        <p:nvSpPr>
          <p:cNvPr id="6" name="BlokTextu 5">
            <a:extLst>
              <a:ext uri="{FF2B5EF4-FFF2-40B4-BE49-F238E27FC236}">
                <a16:creationId xmlns:a16="http://schemas.microsoft.com/office/drawing/2014/main" id="{FE2B660C-75B9-4039-90FD-2552172A9539}"/>
              </a:ext>
            </a:extLst>
          </p:cNvPr>
          <p:cNvSpPr txBox="1"/>
          <p:nvPr/>
        </p:nvSpPr>
        <p:spPr>
          <a:xfrm>
            <a:off x="6918960" y="213360"/>
            <a:ext cx="5135880" cy="707886"/>
          </a:xfrm>
          <a:prstGeom prst="rect">
            <a:avLst/>
          </a:prstGeom>
          <a:noFill/>
        </p:spPr>
        <p:txBody>
          <a:bodyPr wrap="square" rtlCol="0">
            <a:spAutoFit/>
          </a:bodyPr>
          <a:lstStyle/>
          <a:p>
            <a:r>
              <a:rPr lang="sk-SK" sz="4000" dirty="0">
                <a:solidFill>
                  <a:schemeClr val="bg1"/>
                </a:solidFill>
                <a:latin typeface="Times New Roman" panose="02020603050405020304" pitchFamily="18" charset="0"/>
                <a:cs typeface="Times New Roman" panose="02020603050405020304" pitchFamily="18" charset="0"/>
              </a:rPr>
              <a:t>ROSNIČKA ZELENÁ</a:t>
            </a:r>
          </a:p>
        </p:txBody>
      </p:sp>
    </p:spTree>
    <p:extLst>
      <p:ext uri="{BB962C8B-B14F-4D97-AF65-F5344CB8AC3E}">
        <p14:creationId xmlns:p14="http://schemas.microsoft.com/office/powerpoint/2010/main" val="2795649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id="{128EADDB-8DE9-4E62-A3E4-F47D5F8ECDC2}"/>
              </a:ext>
            </a:extLst>
          </p:cNvPr>
          <p:cNvSpPr/>
          <p:nvPr/>
        </p:nvSpPr>
        <p:spPr>
          <a:xfrm>
            <a:off x="274820" y="243512"/>
            <a:ext cx="10668000" cy="6370975"/>
          </a:xfrm>
          <a:prstGeom prst="rect">
            <a:avLst/>
          </a:prstGeom>
        </p:spPr>
        <p:txBody>
          <a:bodyPr wrap="square">
            <a:spAutoFit/>
          </a:bodyPr>
          <a:lstStyle/>
          <a:p>
            <a:r>
              <a:rPr lang="sk-SK" sz="2400" b="1" dirty="0">
                <a:latin typeface="Times New Roman" panose="02020603050405020304" pitchFamily="18" charset="0"/>
                <a:cs typeface="Times New Roman" panose="02020603050405020304" pitchFamily="18" charset="0"/>
              </a:rPr>
              <a:t>Možné úlohy pre deti:</a:t>
            </a:r>
          </a:p>
          <a:p>
            <a:pPr algn="just"/>
            <a:r>
              <a:rPr lang="sk-SK" sz="2400" dirty="0">
                <a:latin typeface="Times New Roman" panose="02020603050405020304" pitchFamily="18" charset="0"/>
                <a:cs typeface="Times New Roman" panose="02020603050405020304" pitchFamily="18" charset="0"/>
              </a:rPr>
              <a:t>Pomenovať živočíchy na obrázku, pokúsiť sa ich opísať. </a:t>
            </a:r>
          </a:p>
          <a:p>
            <a:pPr algn="just"/>
            <a:r>
              <a:rPr lang="sk-SK" sz="2400" dirty="0">
                <a:latin typeface="Times New Roman" panose="02020603050405020304" pitchFamily="18" charset="0"/>
                <a:cs typeface="Times New Roman" panose="02020603050405020304" pitchFamily="18" charset="0"/>
              </a:rPr>
              <a:t>Všímať si živočíchov žijúcich pri vode a vo vode - ich stavbu tela, farbu, počet nôh a podobne. V čom sa navzájom od seba líšia? Čo majú rovnaké? Akým spôsobom žijú, čím sa živia?</a:t>
            </a:r>
          </a:p>
          <a:p>
            <a:pPr algn="just"/>
            <a:r>
              <a:rPr lang="sk-SK" sz="2400" b="1" dirty="0">
                <a:latin typeface="Times New Roman" panose="02020603050405020304" pitchFamily="18" charset="0"/>
                <a:cs typeface="Times New Roman" panose="02020603050405020304" pitchFamily="18" charset="0"/>
              </a:rPr>
              <a:t>Staršie deti: </a:t>
            </a:r>
            <a:r>
              <a:rPr lang="sk-SK" sz="2400" dirty="0">
                <a:latin typeface="Times New Roman" panose="02020603050405020304" pitchFamily="18" charset="0"/>
                <a:cs typeface="Times New Roman" panose="02020603050405020304" pitchFamily="18" charset="0"/>
              </a:rPr>
              <a:t>Pokúsiť sa určiť prvú a poslednú hlásku/písmeno v pomenovaniach. Slová vyslabikovať, vytlieskať a určiť počet slabík. </a:t>
            </a:r>
          </a:p>
          <a:p>
            <a:pPr algn="just"/>
            <a:r>
              <a:rPr lang="sk-SK" sz="2400" dirty="0">
                <a:latin typeface="Times New Roman" panose="02020603050405020304" pitchFamily="18" charset="0"/>
                <a:cs typeface="Times New Roman" panose="02020603050405020304" pitchFamily="18" charset="0"/>
              </a:rPr>
              <a:t>Spočítať živočíchov žijúcich vo vode a pri vode. Pokúsiť sa určiť, ktoré žijú vo vode stále, ktoré len niekedy.</a:t>
            </a:r>
          </a:p>
          <a:p>
            <a:pPr algn="just"/>
            <a:r>
              <a:rPr lang="sk-SK" sz="2400" dirty="0">
                <a:latin typeface="Times New Roman" panose="02020603050405020304" pitchFamily="18" charset="0"/>
                <a:cs typeface="Times New Roman" panose="02020603050405020304" pitchFamily="18" charset="0"/>
              </a:rPr>
              <a:t>Určiť ich farbu. </a:t>
            </a:r>
          </a:p>
          <a:p>
            <a:pPr algn="just"/>
            <a:r>
              <a:rPr lang="sk-SK" sz="2400" dirty="0">
                <a:latin typeface="Times New Roman" panose="02020603050405020304" pitchFamily="18" charset="0"/>
                <a:cs typeface="Times New Roman" panose="02020603050405020304" pitchFamily="18" charset="0"/>
              </a:rPr>
              <a:t>Porovnať ich veľkosť – kto je najväčší, kto je najmenší, kde sa nachádza (hore, dole, vpravo, vľavo, ...) </a:t>
            </a:r>
          </a:p>
          <a:p>
            <a:pPr algn="just"/>
            <a:r>
              <a:rPr lang="sk-SK" sz="2400" dirty="0">
                <a:latin typeface="Times New Roman" panose="02020603050405020304" pitchFamily="18" charset="0"/>
                <a:cs typeface="Times New Roman" panose="02020603050405020304" pitchFamily="18" charset="0"/>
              </a:rPr>
              <a:t>Hádať hádanky. Počúvať básne s porozumením. </a:t>
            </a:r>
          </a:p>
          <a:p>
            <a:pPr algn="just"/>
            <a:r>
              <a:rPr lang="sk-SK" sz="2400" dirty="0">
                <a:latin typeface="Times New Roman" panose="02020603050405020304" pitchFamily="18" charset="0"/>
                <a:cs typeface="Times New Roman" panose="02020603050405020304" pitchFamily="18" charset="0"/>
              </a:rPr>
              <a:t>Zaspievať si piesne a zatancovať si </a:t>
            </a:r>
            <a:r>
              <a:rPr lang="sk-SK" sz="2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sk-SK" sz="2400" b="1" dirty="0">
                <a:latin typeface="Times New Roman" panose="02020603050405020304" pitchFamily="18" charset="0"/>
                <a:cs typeface="Times New Roman" panose="02020603050405020304" pitchFamily="18" charset="0"/>
                <a:sym typeface="Wingdings" panose="05000000000000000000" pitchFamily="2" charset="2"/>
              </a:rPr>
              <a:t>Najmenší</a:t>
            </a:r>
            <a:r>
              <a:rPr lang="sk-SK" sz="2400" dirty="0">
                <a:latin typeface="Times New Roman" panose="02020603050405020304" pitchFamily="18" charset="0"/>
                <a:cs typeface="Times New Roman" panose="02020603050405020304" pitchFamily="18" charset="0"/>
                <a:sym typeface="Wingdings" panose="05000000000000000000" pitchFamily="2" charset="2"/>
              </a:rPr>
              <a:t>: pokúsiť sa uhádnuť hádanku, pokúsiť sa pomenovať živočíchov, všímať si rozdiely medzi jednotlivými živočíchmi, pokúsiť sa spočítať živočíchov vo vode a pri vode (do 4), zatancovať si</a:t>
            </a:r>
            <a:r>
              <a:rPr lang="sk-SK" sz="2400">
                <a:latin typeface="Times New Roman" panose="02020603050405020304" pitchFamily="18" charset="0"/>
                <a:cs typeface="Times New Roman" panose="02020603050405020304" pitchFamily="18" charset="0"/>
                <a:sym typeface="Wingdings" panose="05000000000000000000" pitchFamily="2" charset="2"/>
              </a:rPr>
              <a:t>, zacvičiť si.</a:t>
            </a:r>
            <a:endParaRPr lang="sk-SK"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98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CCBB7EB-166E-416C-AF28-11BA10458879}"/>
              </a:ext>
            </a:extLst>
          </p:cNvPr>
          <p:cNvSpPr>
            <a:spLocks noChangeArrowheads="1"/>
          </p:cNvSpPr>
          <p:nvPr/>
        </p:nvSpPr>
        <p:spPr bwMode="auto">
          <a:xfrm>
            <a:off x="70104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k-SK"/>
          </a:p>
        </p:txBody>
      </p:sp>
      <p:pic>
        <p:nvPicPr>
          <p:cNvPr id="1025" name="Obrázok 1" descr=" : ">
            <a:extLst>
              <a:ext uri="{FF2B5EF4-FFF2-40B4-BE49-F238E27FC236}">
                <a16:creationId xmlns:a16="http://schemas.microsoft.com/office/drawing/2014/main" id="{212FB67B-5F3B-4FB7-9B7C-BCD8A5A966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84" t="3572" r="1401" b="40008"/>
          <a:stretch/>
        </p:blipFill>
        <p:spPr bwMode="auto">
          <a:xfrm>
            <a:off x="176600" y="1257973"/>
            <a:ext cx="5453585" cy="4991889"/>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a:extLst>
              <a:ext uri="{FF2B5EF4-FFF2-40B4-BE49-F238E27FC236}">
                <a16:creationId xmlns:a16="http://schemas.microsoft.com/office/drawing/2014/main" id="{B6AF7F8B-79D2-4095-BE74-7EBC4060E75B}"/>
              </a:ext>
            </a:extLst>
          </p:cNvPr>
          <p:cNvSpPr/>
          <p:nvPr/>
        </p:nvSpPr>
        <p:spPr>
          <a:xfrm>
            <a:off x="6096000" y="715683"/>
            <a:ext cx="6096000" cy="6333144"/>
          </a:xfrm>
          <a:prstGeom prst="rect">
            <a:avLst/>
          </a:prstGeom>
        </p:spPr>
        <p:txBody>
          <a:bodyPr>
            <a:spAutoFit/>
          </a:bodyPr>
          <a:lstStyle/>
          <a:p>
            <a:pPr algn="ctr">
              <a:lnSpc>
                <a:spcPct val="107000"/>
              </a:lnSpc>
              <a:spcAft>
                <a:spcPts val="0"/>
              </a:spcAft>
            </a:pPr>
            <a:r>
              <a:rPr lang="sk-SK" sz="2000" b="1" dirty="0">
                <a:latin typeface="Times New Roman" panose="02020603050405020304" pitchFamily="18" charset="0"/>
                <a:ea typeface="Calibri" panose="020F0502020204030204" pitchFamily="34" charset="0"/>
                <a:cs typeface="Times New Roman" panose="02020603050405020304" pitchFamily="18" charset="0"/>
              </a:rPr>
              <a:t>BOCIAN A ŽABKA </a:t>
            </a:r>
            <a:r>
              <a:rPr lang="sk-SK" sz="2000" dirty="0">
                <a:latin typeface="Times New Roman" panose="02020603050405020304" pitchFamily="18" charset="0"/>
                <a:ea typeface="Calibri" panose="020F0502020204030204" pitchFamily="34" charset="0"/>
                <a:cs typeface="Times New Roman" panose="02020603050405020304" pitchFamily="18" charset="0"/>
              </a:rPr>
              <a:t>(naháňačka)</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Deti:	Žabka, žabka, ako ti je?</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Žabka:	Do skoku.</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Deti:	Kde sú tvoje sestry žabky?</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Žabka:	V potoku.</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Deti:	Odkedy si </a:t>
            </a:r>
            <a:r>
              <a:rPr lang="sk-SK" sz="2000" dirty="0" err="1">
                <a:latin typeface="Times New Roman" panose="02020603050405020304" pitchFamily="18" charset="0"/>
                <a:ea typeface="Calibri" panose="020F0502020204030204" pitchFamily="34" charset="0"/>
                <a:cs typeface="Times New Roman" panose="02020603050405020304" pitchFamily="18" charset="0"/>
              </a:rPr>
              <a:t>skáckáš</a:t>
            </a:r>
            <a:r>
              <a:rPr lang="sk-SK" sz="2000" dirty="0">
                <a:latin typeface="Times New Roman" panose="02020603050405020304" pitchFamily="18" charset="0"/>
                <a:ea typeface="Calibri" panose="020F0502020204030204" pitchFamily="34" charset="0"/>
                <a:cs typeface="Times New Roman" panose="02020603050405020304" pitchFamily="18" charset="0"/>
              </a:rPr>
              <a:t> v tráve?</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Žabka: 	Od rána.</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Deti: 	Kohože sa najviac bojíš?</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Žabka: 	Bociana.</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Bocian: 	Tu som bocian </a:t>
            </a:r>
            <a:r>
              <a:rPr lang="sk-SK" sz="2000" dirty="0" err="1">
                <a:latin typeface="Times New Roman" panose="02020603050405020304" pitchFamily="18" charset="0"/>
                <a:ea typeface="Calibri" panose="020F0502020204030204" pitchFamily="34" charset="0"/>
                <a:cs typeface="Times New Roman" panose="02020603050405020304" pitchFamily="18" charset="0"/>
              </a:rPr>
              <a:t>Klipi-klapi</a:t>
            </a:r>
            <a:r>
              <a:rPr lang="sk-SK" sz="2000" dirty="0">
                <a:latin typeface="Times New Roman" panose="02020603050405020304" pitchFamily="18" charset="0"/>
                <a:ea typeface="Calibri" panose="020F0502020204030204" pitchFamily="34" charset="0"/>
                <a:cs typeface="Times New Roman" panose="02020603050405020304" pitchFamily="18" charset="0"/>
              </a:rPr>
              <a:t>.</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Žabka: 	A čo chceš?</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Bocian:	Už mi viacej </a:t>
            </a:r>
            <a:r>
              <a:rPr lang="sk-SK" sz="2000" dirty="0" err="1">
                <a:latin typeface="Times New Roman" panose="02020603050405020304" pitchFamily="18" charset="0"/>
                <a:ea typeface="Calibri" panose="020F0502020204030204" pitchFamily="34" charset="0"/>
                <a:cs typeface="Times New Roman" panose="02020603050405020304" pitchFamily="18" charset="0"/>
              </a:rPr>
              <a:t>Skákajlabka</a:t>
            </a:r>
            <a:r>
              <a:rPr lang="sk-SK" sz="2000" dirty="0">
                <a:latin typeface="Times New Roman" panose="02020603050405020304" pitchFamily="18" charset="0"/>
                <a:ea typeface="Calibri" panose="020F0502020204030204" pitchFamily="34" charset="0"/>
                <a:cs typeface="Times New Roman" panose="02020603050405020304" pitchFamily="18" charset="0"/>
              </a:rPr>
              <a:t> neujdeš.</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Žabka:	Schovám sa ti pod zeleným bodliakom.</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Bocian:	Vytiahnem ťa odtiaľ dlhým zobákom.</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Žabka:	Schovám sa ti do </a:t>
            </a:r>
            <a:r>
              <a:rPr lang="sk-SK" sz="2000" dirty="0" err="1">
                <a:latin typeface="Times New Roman" panose="02020603050405020304" pitchFamily="18" charset="0"/>
                <a:ea typeface="Calibri" panose="020F0502020204030204" pitchFamily="34" charset="0"/>
                <a:cs typeface="Times New Roman" panose="02020603050405020304" pitchFamily="18" charset="0"/>
              </a:rPr>
              <a:t>bažiny</a:t>
            </a:r>
            <a:r>
              <a:rPr lang="sk-SK" sz="2000" dirty="0">
                <a:latin typeface="Times New Roman" panose="02020603050405020304" pitchFamily="18" charset="0"/>
                <a:ea typeface="Calibri" panose="020F0502020204030204" pitchFamily="34" charset="0"/>
                <a:cs typeface="Times New Roman" panose="02020603050405020304" pitchFamily="18" charset="0"/>
              </a:rPr>
              <a:t> v močiari.</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Bocian: 	Toto sa ti žabka sotva podarí.</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Žabka:	Nemám z teba </a:t>
            </a:r>
            <a:r>
              <a:rPr lang="sk-SK" sz="2000" dirty="0" err="1">
                <a:latin typeface="Times New Roman" panose="02020603050405020304" pitchFamily="18" charset="0"/>
                <a:ea typeface="Calibri" panose="020F0502020204030204" pitchFamily="34" charset="0"/>
                <a:cs typeface="Times New Roman" panose="02020603050405020304" pitchFamily="18" charset="0"/>
              </a:rPr>
              <a:t>Klipiklapač</a:t>
            </a:r>
            <a:r>
              <a:rPr lang="sk-SK" sz="2000" dirty="0">
                <a:latin typeface="Times New Roman" panose="02020603050405020304" pitchFamily="18" charset="0"/>
                <a:ea typeface="Calibri" panose="020F0502020204030204" pitchFamily="34" charset="0"/>
                <a:cs typeface="Times New Roman" panose="02020603050405020304" pitchFamily="18" charset="0"/>
              </a:rPr>
              <a:t> obavy.</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	Ak si taký smelý, poď si po mňa do trávy. </a:t>
            </a:r>
            <a:endParaRPr lang="sk-S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2000" dirty="0">
                <a:latin typeface="Times New Roman" panose="02020603050405020304" pitchFamily="18" charset="0"/>
                <a:ea typeface="Calibri" panose="020F0502020204030204" pitchFamily="34" charset="0"/>
                <a:cs typeface="Times New Roman" panose="02020603050405020304" pitchFamily="18" charset="0"/>
              </a:rPr>
              <a:t> </a:t>
            </a:r>
            <a:endParaRPr lang="sk-SK"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BlokTextu 6">
            <a:extLst>
              <a:ext uri="{FF2B5EF4-FFF2-40B4-BE49-F238E27FC236}">
                <a16:creationId xmlns:a16="http://schemas.microsoft.com/office/drawing/2014/main" id="{6F3B23F7-045C-447E-8BC0-0D6C28F35422}"/>
              </a:ext>
            </a:extLst>
          </p:cNvPr>
          <p:cNvSpPr txBox="1"/>
          <p:nvPr/>
        </p:nvSpPr>
        <p:spPr>
          <a:xfrm>
            <a:off x="4937796" y="258483"/>
            <a:ext cx="1859244" cy="369332"/>
          </a:xfrm>
          <a:prstGeom prst="rect">
            <a:avLst/>
          </a:prstGeom>
          <a:noFill/>
        </p:spPr>
        <p:txBody>
          <a:bodyPr wrap="square" rtlCol="0">
            <a:spAutoFit/>
          </a:bodyPr>
          <a:lstStyle/>
          <a:p>
            <a:r>
              <a:rPr lang="sk-SK" b="1" dirty="0">
                <a:latin typeface="Times New Roman" panose="02020603050405020304" pitchFamily="18" charset="0"/>
                <a:cs typeface="Times New Roman" panose="02020603050405020304" pitchFamily="18" charset="0"/>
              </a:rPr>
              <a:t>HRY</a:t>
            </a:r>
          </a:p>
        </p:txBody>
      </p:sp>
      <p:pic>
        <p:nvPicPr>
          <p:cNvPr id="6" name="Picture 3" descr="Výsledek obrázku pro kreslený obrázek žabky | Zvieratá, Nápady ...">
            <a:extLst>
              <a:ext uri="{FF2B5EF4-FFF2-40B4-BE49-F238E27FC236}">
                <a16:creationId xmlns:a16="http://schemas.microsoft.com/office/drawing/2014/main" id="{2E38541C-2312-435C-B95C-A7937ADFB7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9215" y1="11787" x2="60733" y2="11787"/>
                        <a14:foregroundMark x1="74346" y1="19392" x2="89529" y2="19392"/>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701040" y="1569633"/>
            <a:ext cx="652730" cy="79029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ok 7">
            <a:extLst>
              <a:ext uri="{FF2B5EF4-FFF2-40B4-BE49-F238E27FC236}">
                <a16:creationId xmlns:a16="http://schemas.microsoft.com/office/drawing/2014/main" id="{9D9531EE-B0ED-44D2-BBDA-2BDD32D8AB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10169" y1="17280" x2="28814" y2="8215"/>
                        <a14:foregroundMark x1="30508" y1="5949" x2="41102" y2="5382"/>
                        <a14:foregroundMark x1="41102" y1="5382" x2="32203" y2="5099"/>
                        <a14:foregroundMark x1="30932" y1="5099" x2="29237" y2="5099"/>
                        <a14:foregroundMark x1="29237" y1="5099" x2="29237" y2="5099"/>
                        <a14:foregroundMark x1="24153" y1="32295" x2="38559" y2="15581"/>
                        <a14:foregroundMark x1="23729" y1="39093" x2="77542" y2="52125"/>
                        <a14:foregroundMark x1="36017" y1="45326" x2="59746" y2="63456"/>
                        <a14:foregroundMark x1="27119" y1="74221" x2="33475" y2="73088"/>
                        <a14:foregroundMark x1="24576" y1="73088" x2="30508" y2="70255"/>
                        <a14:foregroundMark x1="19915" y1="74788" x2="27119" y2="73938"/>
                        <a14:foregroundMark x1="2119" y1="18130" x2="5508" y2="18130"/>
                        <a14:foregroundMark x1="31780" y1="10482" x2="36864" y2="9915"/>
                        <a14:foregroundMark x1="36864" y1="9915" x2="36864" y2="9915"/>
                        <a14:foregroundMark x1="36864" y1="9915" x2="41525" y2="9915"/>
                        <a14:foregroundMark x1="30085" y1="3116" x2="31780" y2="1700"/>
                        <a14:foregroundMark x1="16525" y1="41360" x2="15678" y2="39377"/>
                        <a14:foregroundMark x1="15678" y1="39377" x2="15678" y2="39377"/>
                        <a14:foregroundMark x1="15678" y1="39377" x2="15678" y2="39377"/>
                        <a14:foregroundMark x1="15678" y1="37960" x2="15678" y2="36261"/>
                        <a14:foregroundMark x1="15678" y1="36261" x2="19915" y2="29462"/>
                        <a14:foregroundMark x1="47034" y1="12748" x2="47034" y2="8499"/>
                        <a14:foregroundMark x1="47034" y1="8499" x2="47458" y2="6799"/>
                        <a14:foregroundMark x1="47458" y1="6232" x2="43644" y2="5099"/>
                        <a14:foregroundMark x1="76695" y1="60340" x2="83475" y2="60340"/>
                        <a14:foregroundMark x1="83475" y1="60340" x2="86017" y2="59490"/>
                      </a14:backgroundRemoval>
                    </a14:imgEffect>
                  </a14:imgLayer>
                </a14:imgProps>
              </a:ext>
            </a:extLst>
          </a:blip>
          <a:stretch>
            <a:fillRect/>
          </a:stretch>
        </p:blipFill>
        <p:spPr>
          <a:xfrm>
            <a:off x="10280443" y="1684421"/>
            <a:ext cx="1911557" cy="2859236"/>
          </a:xfrm>
          <a:prstGeom prst="rect">
            <a:avLst/>
          </a:prstGeom>
        </p:spPr>
      </p:pic>
    </p:spTree>
    <p:extLst>
      <p:ext uri="{BB962C8B-B14F-4D97-AF65-F5344CB8AC3E}">
        <p14:creationId xmlns:p14="http://schemas.microsoft.com/office/powerpoint/2010/main" val="552891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ok 11">
            <a:extLst>
              <a:ext uri="{FF2B5EF4-FFF2-40B4-BE49-F238E27FC236}">
                <a16:creationId xmlns:a16="http://schemas.microsoft.com/office/drawing/2014/main" id="{7E7BB08D-4012-4B60-A604-9A52E2F6A413}"/>
              </a:ext>
            </a:extLst>
          </p:cNvPr>
          <p:cNvPicPr>
            <a:picLocks noChangeAspect="1"/>
          </p:cNvPicPr>
          <p:nvPr/>
        </p:nvPicPr>
        <p:blipFill rotWithShape="1">
          <a:blip r:embed="rId2"/>
          <a:srcRect t="2043" b="11595"/>
          <a:stretch/>
        </p:blipFill>
        <p:spPr>
          <a:xfrm>
            <a:off x="5407379" y="0"/>
            <a:ext cx="6784622" cy="6858000"/>
          </a:xfrm>
          <a:prstGeom prst="rect">
            <a:avLst/>
          </a:prstGeom>
        </p:spPr>
      </p:pic>
      <p:pic>
        <p:nvPicPr>
          <p:cNvPr id="16" name="Obrázok 15">
            <a:extLst>
              <a:ext uri="{FF2B5EF4-FFF2-40B4-BE49-F238E27FC236}">
                <a16:creationId xmlns:a16="http://schemas.microsoft.com/office/drawing/2014/main" id="{8CFCE7D3-202A-490B-B59D-7B4BABD21F29}"/>
              </a:ext>
            </a:extLst>
          </p:cNvPr>
          <p:cNvPicPr>
            <a:picLocks noChangeAspect="1"/>
          </p:cNvPicPr>
          <p:nvPr/>
        </p:nvPicPr>
        <p:blipFill rotWithShape="1">
          <a:blip r:embed="rId3"/>
          <a:srcRect r="1797"/>
          <a:stretch/>
        </p:blipFill>
        <p:spPr>
          <a:xfrm>
            <a:off x="-25223" y="0"/>
            <a:ext cx="5523523" cy="6858000"/>
          </a:xfrm>
          <a:prstGeom prst="rect">
            <a:avLst/>
          </a:prstGeom>
        </p:spPr>
      </p:pic>
      <p:sp>
        <p:nvSpPr>
          <p:cNvPr id="5" name="Nadpis 1">
            <a:extLst>
              <a:ext uri="{FF2B5EF4-FFF2-40B4-BE49-F238E27FC236}">
                <a16:creationId xmlns:a16="http://schemas.microsoft.com/office/drawing/2014/main" id="{4D9266E8-4957-47A2-8B18-32532CD20516}"/>
              </a:ext>
            </a:extLst>
          </p:cNvPr>
          <p:cNvSpPr txBox="1">
            <a:spLocks/>
          </p:cNvSpPr>
          <p:nvPr/>
        </p:nvSpPr>
        <p:spPr>
          <a:xfrm>
            <a:off x="7232217" y="4000863"/>
            <a:ext cx="3225867" cy="909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2000" dirty="0">
                <a:solidFill>
                  <a:srgbClr val="FF0000"/>
                </a:solidFill>
                <a:latin typeface="Times New Roman" panose="02020603050405020304" pitchFamily="18" charset="0"/>
                <a:cs typeface="Times New Roman" panose="02020603050405020304" pitchFamily="18" charset="0"/>
              </a:rPr>
              <a:t>ŽIVOTNÝ CYKLUS ŽABY</a:t>
            </a:r>
          </a:p>
        </p:txBody>
      </p:sp>
      <p:sp>
        <p:nvSpPr>
          <p:cNvPr id="9" name="Obdĺžnik 8">
            <a:extLst>
              <a:ext uri="{FF2B5EF4-FFF2-40B4-BE49-F238E27FC236}">
                <a16:creationId xmlns:a16="http://schemas.microsoft.com/office/drawing/2014/main" id="{B1AA418F-F8AA-4CD1-BC24-274C2F4E63E7}"/>
              </a:ext>
            </a:extLst>
          </p:cNvPr>
          <p:cNvSpPr/>
          <p:nvPr/>
        </p:nvSpPr>
        <p:spPr>
          <a:xfrm>
            <a:off x="-51053" y="6441470"/>
            <a:ext cx="5575181" cy="646331"/>
          </a:xfrm>
          <a:prstGeom prst="rect">
            <a:avLst/>
          </a:prstGeom>
        </p:spPr>
        <p:txBody>
          <a:bodyPr wrap="none">
            <a:spAutoFit/>
          </a:bodyPr>
          <a:lstStyle/>
          <a:p>
            <a:r>
              <a:rPr lang="sk-SK" dirty="0">
                <a:hlinkClick r:id="rId4"/>
              </a:rPr>
              <a:t>https://overenedetmi.sk/montessori-zivotny-cyklus-zaby/</a:t>
            </a:r>
            <a:endParaRPr lang="sk-SK" dirty="0"/>
          </a:p>
          <a:p>
            <a:endParaRPr lang="sk-SK" dirty="0"/>
          </a:p>
        </p:txBody>
      </p:sp>
      <p:pic>
        <p:nvPicPr>
          <p:cNvPr id="10" name="Picture 3" descr="Výsledek obrázku pro kreslený obrázek žabky | Zvieratá, Nápady ...">
            <a:extLst>
              <a:ext uri="{FF2B5EF4-FFF2-40B4-BE49-F238E27FC236}">
                <a16:creationId xmlns:a16="http://schemas.microsoft.com/office/drawing/2014/main" id="{C9F2C9F3-DCC5-44DA-AA5F-DF95C1C0157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9215" y1="11787" x2="60733" y2="11787"/>
                        <a14:foregroundMark x1="74346" y1="19392" x2="89529" y2="19392"/>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8236516" y="2692096"/>
            <a:ext cx="1217268" cy="147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1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id="{586E788A-4A06-4C68-9FA2-BB16D8089DB9}"/>
              </a:ext>
            </a:extLst>
          </p:cNvPr>
          <p:cNvSpPr/>
          <p:nvPr/>
        </p:nvSpPr>
        <p:spPr>
          <a:xfrm>
            <a:off x="946670" y="1994059"/>
            <a:ext cx="4707467" cy="1938992"/>
          </a:xfrm>
          <a:prstGeom prst="rect">
            <a:avLst/>
          </a:prstGeom>
        </p:spPr>
        <p:txBody>
          <a:bodyPr wrap="square">
            <a:spAutoFit/>
          </a:bodyPr>
          <a:lstStyle/>
          <a:p>
            <a:pPr lvl="0" algn="ctr">
              <a:spcAft>
                <a:spcPts val="0"/>
              </a:spcAft>
              <a:tabLst>
                <a:tab pos="71755" algn="l"/>
              </a:tabLst>
            </a:pPr>
            <a:r>
              <a:rPr lang="sk-SK" sz="2400" dirty="0">
                <a:latin typeface="Times New Roman" panose="02020603050405020304" pitchFamily="18" charset="0"/>
                <a:ea typeface="Times New Roman" panose="02020603050405020304" pitchFamily="18" charset="0"/>
                <a:cs typeface="Times New Roman" panose="02020603050405020304" pitchFamily="18" charset="0"/>
              </a:rPr>
              <a:t>KTO TO PLÁVA V ZÁTOČINE, </a:t>
            </a:r>
          </a:p>
          <a:p>
            <a:pPr lvl="0" algn="ctr">
              <a:spcAft>
                <a:spcPts val="0"/>
              </a:spcAft>
              <a:tabLst>
                <a:tab pos="71755" algn="l"/>
              </a:tabLst>
            </a:pPr>
            <a:r>
              <a:rPr lang="sk-SK" sz="2400" dirty="0">
                <a:latin typeface="Times New Roman" panose="02020603050405020304" pitchFamily="18" charset="0"/>
                <a:ea typeface="Times New Roman" panose="02020603050405020304" pitchFamily="18" charset="0"/>
                <a:cs typeface="Times New Roman" panose="02020603050405020304" pitchFamily="18" charset="0"/>
              </a:rPr>
              <a:t>V TEJ NAJVÄČŠEJ HLBOČINE? </a:t>
            </a:r>
          </a:p>
          <a:p>
            <a:pPr lvl="0" algn="ctr">
              <a:spcAft>
                <a:spcPts val="0"/>
              </a:spcAft>
              <a:tabLst>
                <a:tab pos="71755" algn="l"/>
              </a:tabLst>
            </a:pPr>
            <a:r>
              <a:rPr lang="sk-SK" sz="2400" dirty="0">
                <a:latin typeface="Times New Roman" panose="02020603050405020304" pitchFamily="18" charset="0"/>
                <a:ea typeface="Times New Roman" panose="02020603050405020304" pitchFamily="18" charset="0"/>
                <a:cs typeface="Times New Roman" panose="02020603050405020304" pitchFamily="18" charset="0"/>
              </a:rPr>
              <a:t>PLÁVA SEM A PLÁVA TAM, </a:t>
            </a:r>
          </a:p>
          <a:p>
            <a:pPr lvl="0" algn="ctr">
              <a:spcAft>
                <a:spcPts val="0"/>
              </a:spcAft>
              <a:tabLst>
                <a:tab pos="71755" algn="l"/>
              </a:tabLst>
            </a:pPr>
            <a:r>
              <a:rPr lang="sk-SK" sz="2400" dirty="0">
                <a:latin typeface="Times New Roman" panose="02020603050405020304" pitchFamily="18" charset="0"/>
                <a:ea typeface="Times New Roman" panose="02020603050405020304" pitchFamily="18" charset="0"/>
                <a:cs typeface="Times New Roman" panose="02020603050405020304" pitchFamily="18" charset="0"/>
              </a:rPr>
              <a:t>PLUTVOU MÁVA PÚPAVÁM. </a:t>
            </a:r>
          </a:p>
          <a:p>
            <a:pPr lvl="0" algn="ctr">
              <a:spcAft>
                <a:spcPts val="0"/>
              </a:spcAft>
              <a:tabLst>
                <a:tab pos="71755" algn="l"/>
              </a:tabLst>
            </a:pPr>
            <a:r>
              <a:rPr lang="sk-SK" sz="2400" dirty="0">
                <a:latin typeface="Times New Roman" panose="02020603050405020304" pitchFamily="18" charset="0"/>
                <a:ea typeface="Times New Roman" panose="02020603050405020304" pitchFamily="18" charset="0"/>
                <a:cs typeface="Times New Roman" panose="02020603050405020304" pitchFamily="18" charset="0"/>
              </a:rPr>
              <a:t>(</a:t>
            </a:r>
            <a:r>
              <a:rPr lang="sk-SK" sz="2400" b="1" dirty="0">
                <a:latin typeface="Times New Roman" panose="02020603050405020304" pitchFamily="18" charset="0"/>
                <a:ea typeface="Times New Roman" panose="02020603050405020304" pitchFamily="18" charset="0"/>
                <a:cs typeface="Times New Roman" panose="02020603050405020304" pitchFamily="18" charset="0"/>
              </a:rPr>
              <a:t>RYBKA</a:t>
            </a:r>
            <a:r>
              <a:rPr lang="sk-SK"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sk-SK"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Obdĺžnik 2">
            <a:extLst>
              <a:ext uri="{FF2B5EF4-FFF2-40B4-BE49-F238E27FC236}">
                <a16:creationId xmlns:a16="http://schemas.microsoft.com/office/drawing/2014/main" id="{C4BB7E35-FFB3-408F-9A19-08F93442730A}"/>
              </a:ext>
            </a:extLst>
          </p:cNvPr>
          <p:cNvSpPr/>
          <p:nvPr/>
        </p:nvSpPr>
        <p:spPr>
          <a:xfrm>
            <a:off x="6662701" y="1168340"/>
            <a:ext cx="4764718" cy="5324535"/>
          </a:xfrm>
          <a:prstGeom prst="rect">
            <a:avLst/>
          </a:prstGeom>
        </p:spPr>
        <p:txBody>
          <a:bodyPr wrap="square">
            <a:spAutoFit/>
          </a:bodyPr>
          <a:lstStyle/>
          <a:p>
            <a:pPr algn="ctr"/>
            <a:r>
              <a:rPr lang="sk-SK" sz="2000" b="1" dirty="0">
                <a:latin typeface="Times New Roman" panose="02020603050405020304" pitchFamily="18" charset="0"/>
                <a:cs typeface="Times New Roman" panose="02020603050405020304" pitchFamily="18" charset="0"/>
              </a:rPr>
              <a:t>HRA RYBÁRA</a:t>
            </a:r>
          </a:p>
          <a:p>
            <a:pPr algn="just"/>
            <a:r>
              <a:rPr lang="sk-SK" sz="2000" dirty="0">
                <a:latin typeface="Times New Roman" panose="02020603050405020304" pitchFamily="18" charset="0"/>
                <a:cs typeface="Times New Roman" panose="02020603050405020304" pitchFamily="18" charset="0"/>
              </a:rPr>
              <a:t>Nachystajte si toľko lístkov, koľko je hráčov. Na jednom z nich je napísané (nakreslený) rybár a na ostatných rybka. Lístočky sa rozdajú, ale nikto neprezrádza čo si vytiahol. Všetci hráči sa v tichosti prechádzajú a pozerajú sa jeden druhému do očí. Rybár má za úlohu loviť rybky a to takým spôsobom, že na </a:t>
            </a:r>
            <a:r>
              <a:rPr lang="sk-SK" sz="2000" dirty="0" err="1">
                <a:latin typeface="Times New Roman" panose="02020603050405020304" pitchFamily="18" charset="0"/>
                <a:cs typeface="Times New Roman" panose="02020603050405020304" pitchFamily="18" charset="0"/>
              </a:rPr>
              <a:t>ne</a:t>
            </a:r>
            <a:r>
              <a:rPr lang="sk-SK" sz="2000" dirty="0">
                <a:latin typeface="Times New Roman" panose="02020603050405020304" pitchFamily="18" charset="0"/>
                <a:cs typeface="Times New Roman" panose="02020603050405020304" pitchFamily="18" charset="0"/>
              </a:rPr>
              <a:t> nenápadne žmurká. Na koho rybár žmurkne, rybka je ulovená a musí si čupnúť. Hra končí, ak sa rybárovi podarí uloviť všetky rybky. Úlohou rybiek je však počas hry odhaliť, kto je rybár. Ak má niekto nejaké podozrenie, tak sa môže prihlásiť a povedať, kto to je. Ak uhádne, hra končí, ak neuhádne, je ulovená a hra pokračuje.</a:t>
            </a:r>
          </a:p>
        </p:txBody>
      </p:sp>
      <p:pic>
        <p:nvPicPr>
          <p:cNvPr id="5" name="Obrázok 4">
            <a:extLst>
              <a:ext uri="{FF2B5EF4-FFF2-40B4-BE49-F238E27FC236}">
                <a16:creationId xmlns:a16="http://schemas.microsoft.com/office/drawing/2014/main" id="{90F4482A-A725-4D63-8903-471E7355121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72" b="89779" l="7077" r="92077">
                        <a14:foregroundMark x1="25846" y1="51800" x2="25000" y2="40302"/>
                        <a14:foregroundMark x1="76077" y1="42276" x2="76077" y2="42276"/>
                      </a14:backgroundRemoval>
                    </a14:imgEffect>
                  </a14:imgLayer>
                </a14:imgProps>
              </a:ext>
            </a:extLst>
          </a:blip>
          <a:stretch>
            <a:fillRect/>
          </a:stretch>
        </p:blipFill>
        <p:spPr>
          <a:xfrm flipH="1">
            <a:off x="1464823" y="6199533"/>
            <a:ext cx="936486" cy="620242"/>
          </a:xfrm>
          <a:prstGeom prst="rect">
            <a:avLst/>
          </a:prstGeom>
        </p:spPr>
      </p:pic>
      <p:pic>
        <p:nvPicPr>
          <p:cNvPr id="8" name="Obrázok 7">
            <a:extLst>
              <a:ext uri="{FF2B5EF4-FFF2-40B4-BE49-F238E27FC236}">
                <a16:creationId xmlns:a16="http://schemas.microsoft.com/office/drawing/2014/main" id="{F36D5ECE-AB35-4B1A-AD60-FD0268E433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72" b="89779" l="7077" r="92077">
                        <a14:foregroundMark x1="25846" y1="51800" x2="25000" y2="40302"/>
                        <a14:foregroundMark x1="76077" y1="42276" x2="76077" y2="42276"/>
                      </a14:backgroundRemoval>
                    </a14:imgEffect>
                  </a14:imgLayer>
                </a14:imgProps>
              </a:ext>
            </a:extLst>
          </a:blip>
          <a:stretch>
            <a:fillRect/>
          </a:stretch>
        </p:blipFill>
        <p:spPr>
          <a:xfrm rot="10800000" flipH="1" flipV="1">
            <a:off x="3871563" y="5286559"/>
            <a:ext cx="1683305" cy="915739"/>
          </a:xfrm>
          <a:prstGeom prst="rect">
            <a:avLst/>
          </a:prstGeom>
        </p:spPr>
      </p:pic>
      <p:pic>
        <p:nvPicPr>
          <p:cNvPr id="9" name="Obrázok 8">
            <a:extLst>
              <a:ext uri="{FF2B5EF4-FFF2-40B4-BE49-F238E27FC236}">
                <a16:creationId xmlns:a16="http://schemas.microsoft.com/office/drawing/2014/main" id="{F05B4803-9977-4D03-951F-82C98F3C17B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72" b="89779" l="7077" r="92077">
                        <a14:foregroundMark x1="25846" y1="51800" x2="25000" y2="40302"/>
                        <a14:foregroundMark x1="76077" y1="42276" x2="76077" y2="42276"/>
                      </a14:backgroundRemoval>
                    </a14:imgEffect>
                  </a14:imgLayer>
                </a14:imgProps>
              </a:ext>
            </a:extLst>
          </a:blip>
          <a:stretch>
            <a:fillRect/>
          </a:stretch>
        </p:blipFill>
        <p:spPr>
          <a:xfrm flipH="1">
            <a:off x="2953933" y="5857495"/>
            <a:ext cx="1371045" cy="908054"/>
          </a:xfrm>
          <a:prstGeom prst="rect">
            <a:avLst/>
          </a:prstGeom>
        </p:spPr>
      </p:pic>
      <p:pic>
        <p:nvPicPr>
          <p:cNvPr id="10" name="Obrázok 9">
            <a:extLst>
              <a:ext uri="{FF2B5EF4-FFF2-40B4-BE49-F238E27FC236}">
                <a16:creationId xmlns:a16="http://schemas.microsoft.com/office/drawing/2014/main" id="{D28C39F6-1252-4110-934F-1FA1D5BDC58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72" b="89779" l="7077" r="92077">
                        <a14:foregroundMark x1="25846" y1="51800" x2="25000" y2="40302"/>
                        <a14:foregroundMark x1="76077" y1="42276" x2="76077" y2="42276"/>
                      </a14:backgroundRemoval>
                    </a14:imgEffect>
                  </a14:imgLayer>
                </a14:imgProps>
              </a:ext>
            </a:extLst>
          </a:blip>
          <a:stretch>
            <a:fillRect/>
          </a:stretch>
        </p:blipFill>
        <p:spPr>
          <a:xfrm flipH="1">
            <a:off x="5339332" y="5003667"/>
            <a:ext cx="1371045" cy="908054"/>
          </a:xfrm>
          <a:prstGeom prst="rect">
            <a:avLst/>
          </a:prstGeom>
        </p:spPr>
      </p:pic>
      <p:sp>
        <p:nvSpPr>
          <p:cNvPr id="11" name="Nadpis 1">
            <a:extLst>
              <a:ext uri="{FF2B5EF4-FFF2-40B4-BE49-F238E27FC236}">
                <a16:creationId xmlns:a16="http://schemas.microsoft.com/office/drawing/2014/main" id="{199A53FD-9B7B-4B49-A626-45FFE56CC4A8}"/>
              </a:ext>
            </a:extLst>
          </p:cNvPr>
          <p:cNvSpPr txBox="1">
            <a:spLocks/>
          </p:cNvSpPr>
          <p:nvPr/>
        </p:nvSpPr>
        <p:spPr>
          <a:xfrm>
            <a:off x="826107" y="320154"/>
            <a:ext cx="10527693" cy="864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k-SK" sz="4000" dirty="0">
                <a:latin typeface="Times New Roman" panose="02020603050405020304" pitchFamily="18" charset="0"/>
                <a:cs typeface="Times New Roman" panose="02020603050405020304" pitchFamily="18" charset="0"/>
              </a:rPr>
              <a:t>ŽIVOČÍCHY ŽIJÚCE VO VODE -  RYBY</a:t>
            </a:r>
          </a:p>
        </p:txBody>
      </p:sp>
      <p:pic>
        <p:nvPicPr>
          <p:cNvPr id="12" name="Obrázok 11">
            <a:extLst>
              <a:ext uri="{FF2B5EF4-FFF2-40B4-BE49-F238E27FC236}">
                <a16:creationId xmlns:a16="http://schemas.microsoft.com/office/drawing/2014/main" id="{3319F0F5-1019-4FA9-8C9D-DB33761BB5F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72" b="89779" l="7077" r="92077">
                        <a14:foregroundMark x1="25846" y1="51800" x2="25000" y2="40302"/>
                        <a14:foregroundMark x1="76077" y1="42276" x2="76077" y2="42276"/>
                      </a14:backgroundRemoval>
                    </a14:imgEffect>
                  </a14:imgLayer>
                </a14:imgProps>
              </a:ext>
            </a:extLst>
          </a:blip>
          <a:stretch>
            <a:fillRect/>
          </a:stretch>
        </p:blipFill>
        <p:spPr>
          <a:xfrm rot="10800000" flipH="1" flipV="1">
            <a:off x="5087499" y="5843085"/>
            <a:ext cx="1281770" cy="1035279"/>
          </a:xfrm>
          <a:prstGeom prst="rect">
            <a:avLst/>
          </a:prstGeom>
        </p:spPr>
      </p:pic>
    </p:spTree>
    <p:extLst>
      <p:ext uri="{BB962C8B-B14F-4D97-AF65-F5344CB8AC3E}">
        <p14:creationId xmlns:p14="http://schemas.microsoft.com/office/powerpoint/2010/main" val="1228272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F60CA097-4B0F-4013-A6DF-8C79F3A2A644}"/>
              </a:ext>
            </a:extLst>
          </p:cNvPr>
          <p:cNvPicPr>
            <a:picLocks noChangeAspect="1"/>
          </p:cNvPicPr>
          <p:nvPr/>
        </p:nvPicPr>
        <p:blipFill rotWithShape="1">
          <a:blip r:embed="rId2"/>
          <a:srcRect t="19992" b="7453"/>
          <a:stretch/>
        </p:blipFill>
        <p:spPr>
          <a:xfrm>
            <a:off x="0" y="0"/>
            <a:ext cx="12192000" cy="6858000"/>
          </a:xfrm>
          <a:prstGeom prst="rect">
            <a:avLst/>
          </a:prstGeom>
        </p:spPr>
      </p:pic>
      <p:sp>
        <p:nvSpPr>
          <p:cNvPr id="5" name="BlokTextu 4">
            <a:extLst>
              <a:ext uri="{FF2B5EF4-FFF2-40B4-BE49-F238E27FC236}">
                <a16:creationId xmlns:a16="http://schemas.microsoft.com/office/drawing/2014/main" id="{29B76F15-944A-4B6F-878F-D5E6BE5566F1}"/>
              </a:ext>
            </a:extLst>
          </p:cNvPr>
          <p:cNvSpPr txBox="1"/>
          <p:nvPr/>
        </p:nvSpPr>
        <p:spPr>
          <a:xfrm>
            <a:off x="198120" y="255508"/>
            <a:ext cx="4754880" cy="707886"/>
          </a:xfrm>
          <a:prstGeom prst="rect">
            <a:avLst/>
          </a:prstGeom>
          <a:noFill/>
        </p:spPr>
        <p:txBody>
          <a:bodyPr wrap="square" rtlCol="0">
            <a:spAutoFit/>
          </a:bodyPr>
          <a:lstStyle/>
          <a:p>
            <a:r>
              <a:rPr lang="sk-SK" sz="4000" dirty="0">
                <a:solidFill>
                  <a:schemeClr val="bg1"/>
                </a:solidFill>
                <a:latin typeface="Times New Roman" panose="02020603050405020304" pitchFamily="18" charset="0"/>
                <a:cs typeface="Times New Roman" panose="02020603050405020304" pitchFamily="18" charset="0"/>
              </a:rPr>
              <a:t>KAPOR OBYČAJNÝ</a:t>
            </a:r>
          </a:p>
        </p:txBody>
      </p:sp>
    </p:spTree>
    <p:extLst>
      <p:ext uri="{BB962C8B-B14F-4D97-AF65-F5344CB8AC3E}">
        <p14:creationId xmlns:p14="http://schemas.microsoft.com/office/powerpoint/2010/main" val="1929095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B7E13FC5-CC2D-4617-BDAA-6403627D1D82}"/>
              </a:ext>
            </a:extLst>
          </p:cNvPr>
          <p:cNvPicPr>
            <a:picLocks noChangeAspect="1"/>
          </p:cNvPicPr>
          <p:nvPr/>
        </p:nvPicPr>
        <p:blipFill rotWithShape="1">
          <a:blip r:embed="rId2"/>
          <a:srcRect t="22445"/>
          <a:stretch/>
        </p:blipFill>
        <p:spPr>
          <a:xfrm>
            <a:off x="0" y="0"/>
            <a:ext cx="12192000" cy="6858000"/>
          </a:xfrm>
          <a:prstGeom prst="rect">
            <a:avLst/>
          </a:prstGeom>
        </p:spPr>
      </p:pic>
      <p:sp>
        <p:nvSpPr>
          <p:cNvPr id="6" name="BlokTextu 5">
            <a:extLst>
              <a:ext uri="{FF2B5EF4-FFF2-40B4-BE49-F238E27FC236}">
                <a16:creationId xmlns:a16="http://schemas.microsoft.com/office/drawing/2014/main" id="{3F72C167-0734-4534-B470-762E44550876}"/>
              </a:ext>
            </a:extLst>
          </p:cNvPr>
          <p:cNvSpPr txBox="1"/>
          <p:nvPr/>
        </p:nvSpPr>
        <p:spPr>
          <a:xfrm>
            <a:off x="106680" y="243840"/>
            <a:ext cx="5288280" cy="707886"/>
          </a:xfrm>
          <a:prstGeom prst="rect">
            <a:avLst/>
          </a:prstGeom>
          <a:noFill/>
        </p:spPr>
        <p:txBody>
          <a:bodyPr wrap="square" rtlCol="0">
            <a:spAutoFit/>
          </a:bodyPr>
          <a:lstStyle/>
          <a:p>
            <a:r>
              <a:rPr lang="sk-SK" sz="4000" dirty="0">
                <a:solidFill>
                  <a:schemeClr val="bg1"/>
                </a:solidFill>
                <a:latin typeface="Times New Roman" panose="02020603050405020304" pitchFamily="18" charset="0"/>
                <a:cs typeface="Times New Roman" panose="02020603050405020304" pitchFamily="18" charset="0"/>
              </a:rPr>
              <a:t>ŠŤUKA OBYČAJNÁ</a:t>
            </a:r>
          </a:p>
        </p:txBody>
      </p:sp>
    </p:spTree>
    <p:extLst>
      <p:ext uri="{BB962C8B-B14F-4D97-AF65-F5344CB8AC3E}">
        <p14:creationId xmlns:p14="http://schemas.microsoft.com/office/powerpoint/2010/main" val="1929905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72F8CF30-09DA-4716-A8A0-46BCE4871CC4}"/>
              </a:ext>
            </a:extLst>
          </p:cNvPr>
          <p:cNvPicPr>
            <a:picLocks noChangeAspect="1"/>
          </p:cNvPicPr>
          <p:nvPr/>
        </p:nvPicPr>
        <p:blipFill rotWithShape="1">
          <a:blip r:embed="rId2"/>
          <a:srcRect t="13771" b="13005"/>
          <a:stretch/>
        </p:blipFill>
        <p:spPr>
          <a:xfrm>
            <a:off x="0" y="0"/>
            <a:ext cx="12172802" cy="6970426"/>
          </a:xfrm>
          <a:prstGeom prst="rect">
            <a:avLst/>
          </a:prstGeom>
        </p:spPr>
      </p:pic>
      <p:sp>
        <p:nvSpPr>
          <p:cNvPr id="6" name="BlokTextu 5">
            <a:extLst>
              <a:ext uri="{FF2B5EF4-FFF2-40B4-BE49-F238E27FC236}">
                <a16:creationId xmlns:a16="http://schemas.microsoft.com/office/drawing/2014/main" id="{AB00584B-40D1-42DF-88F7-F660968B6C4D}"/>
              </a:ext>
            </a:extLst>
          </p:cNvPr>
          <p:cNvSpPr txBox="1"/>
          <p:nvPr/>
        </p:nvSpPr>
        <p:spPr>
          <a:xfrm>
            <a:off x="-142407" y="247737"/>
            <a:ext cx="5029202" cy="707886"/>
          </a:xfrm>
          <a:prstGeom prst="rect">
            <a:avLst/>
          </a:prstGeom>
          <a:noFill/>
        </p:spPr>
        <p:txBody>
          <a:bodyPr wrap="square" rtlCol="0">
            <a:spAutoFit/>
          </a:bodyPr>
          <a:lstStyle/>
          <a:p>
            <a:pPr algn="ctr"/>
            <a:r>
              <a:rPr lang="sk-SK" sz="4000" dirty="0">
                <a:solidFill>
                  <a:schemeClr val="bg1"/>
                </a:solidFill>
                <a:latin typeface="Times New Roman" panose="02020603050405020304" pitchFamily="18" charset="0"/>
                <a:cs typeface="Times New Roman" panose="02020603050405020304" pitchFamily="18" charset="0"/>
              </a:rPr>
              <a:t>PSTRUH POTOČNÝ</a:t>
            </a:r>
          </a:p>
        </p:txBody>
      </p:sp>
    </p:spTree>
    <p:extLst>
      <p:ext uri="{BB962C8B-B14F-4D97-AF65-F5344CB8AC3E}">
        <p14:creationId xmlns:p14="http://schemas.microsoft.com/office/powerpoint/2010/main" val="1051834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id="{D3A1597A-80CC-40F1-8AA7-83866BD24411}"/>
              </a:ext>
            </a:extLst>
          </p:cNvPr>
          <p:cNvSpPr/>
          <p:nvPr/>
        </p:nvSpPr>
        <p:spPr>
          <a:xfrm>
            <a:off x="3589020" y="408494"/>
            <a:ext cx="5013960" cy="1938992"/>
          </a:xfrm>
          <a:prstGeom prst="rect">
            <a:avLst/>
          </a:prstGeom>
        </p:spPr>
        <p:txBody>
          <a:bodyPr wrap="square">
            <a:spAutoFit/>
          </a:bodyPr>
          <a:lstStyle/>
          <a:p>
            <a:pPr algn="ctr"/>
            <a:r>
              <a:rPr lang="sk-SK" sz="2400" dirty="0">
                <a:latin typeface="Times New Roman" panose="02020603050405020304" pitchFamily="18" charset="0"/>
                <a:cs typeface="Times New Roman" panose="02020603050405020304" pitchFamily="18" charset="0"/>
              </a:rPr>
              <a:t>SOM KRAJČÍROM DOBREJ MÓDY, NOŽNICE MI TRČIA Z VODY. </a:t>
            </a:r>
          </a:p>
          <a:p>
            <a:pPr algn="ctr"/>
            <a:r>
              <a:rPr lang="sk-SK" sz="2400" dirty="0">
                <a:latin typeface="Times New Roman" panose="02020603050405020304" pitchFamily="18" charset="0"/>
                <a:cs typeface="Times New Roman" panose="02020603050405020304" pitchFamily="18" charset="0"/>
              </a:rPr>
              <a:t>JA NEŠIJEM Z OVČEJ VLNY, </a:t>
            </a:r>
          </a:p>
          <a:p>
            <a:pPr algn="ctr"/>
            <a:r>
              <a:rPr lang="sk-SK" sz="2400" dirty="0">
                <a:latin typeface="Times New Roman" panose="02020603050405020304" pitchFamily="18" charset="0"/>
                <a:cs typeface="Times New Roman" panose="02020603050405020304" pitchFamily="18" charset="0"/>
              </a:rPr>
              <a:t>ALE STRIHÁM VODNÉ VLNY. </a:t>
            </a:r>
          </a:p>
          <a:p>
            <a:pPr algn="ctr"/>
            <a:r>
              <a:rPr lang="sk-SK" sz="2400" dirty="0">
                <a:latin typeface="Times New Roman" panose="02020603050405020304" pitchFamily="18" charset="0"/>
                <a:cs typeface="Times New Roman" panose="02020603050405020304" pitchFamily="18" charset="0"/>
              </a:rPr>
              <a:t>(</a:t>
            </a:r>
            <a:r>
              <a:rPr lang="sk-SK" sz="2400" b="1" dirty="0">
                <a:latin typeface="Times New Roman" panose="02020603050405020304" pitchFamily="18" charset="0"/>
                <a:cs typeface="Times New Roman" panose="02020603050405020304" pitchFamily="18" charset="0"/>
              </a:rPr>
              <a:t>RAK</a:t>
            </a:r>
            <a:r>
              <a:rPr lang="sk-SK" sz="2400" dirty="0">
                <a:latin typeface="Times New Roman" panose="02020603050405020304" pitchFamily="18" charset="0"/>
                <a:cs typeface="Times New Roman" panose="02020603050405020304" pitchFamily="18" charset="0"/>
              </a:rPr>
              <a:t>)</a:t>
            </a:r>
          </a:p>
        </p:txBody>
      </p:sp>
      <p:pic>
        <p:nvPicPr>
          <p:cNvPr id="5" name="Obrázok 4">
            <a:extLst>
              <a:ext uri="{FF2B5EF4-FFF2-40B4-BE49-F238E27FC236}">
                <a16:creationId xmlns:a16="http://schemas.microsoft.com/office/drawing/2014/main" id="{EA782986-A3AD-40A8-9B41-481B086A86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768" l="182" r="100000">
                        <a14:foregroundMark x1="34545" y1="53422" x2="39273" y2="54183"/>
                        <a14:foregroundMark x1="30000" y1="47529" x2="34364" y2="47529"/>
                        <a14:foregroundMark x1="14545" y1="36882" x2="20909" y2="33270"/>
                        <a14:foregroundMark x1="20909" y1="33270" x2="20909" y2="33270"/>
                        <a14:foregroundMark x1="20909" y1="33270" x2="24182" y2="32700"/>
                        <a14:foregroundMark x1="24182" y1="32700" x2="24182" y2="32700"/>
                        <a14:foregroundMark x1="14000" y1="56464" x2="18545" y2="48479"/>
                        <a14:foregroundMark x1="22000" y1="45437" x2="27636" y2="37452"/>
                        <a14:foregroundMark x1="27818" y1="37262" x2="27818" y2="37262"/>
                        <a14:foregroundMark x1="14182" y1="37833" x2="14182" y2="37833"/>
                      </a14:backgroundRemoval>
                    </a14:imgEffect>
                  </a14:imgLayer>
                </a14:imgProps>
              </a:ext>
            </a:extLst>
          </a:blip>
          <a:stretch>
            <a:fillRect/>
          </a:stretch>
        </p:blipFill>
        <p:spPr>
          <a:xfrm flipH="1">
            <a:off x="2770675" y="5608241"/>
            <a:ext cx="818345" cy="623133"/>
          </a:xfrm>
          <a:prstGeom prst="rect">
            <a:avLst/>
          </a:prstGeom>
        </p:spPr>
      </p:pic>
      <p:sp>
        <p:nvSpPr>
          <p:cNvPr id="6" name="Obdĺžnik 5">
            <a:extLst>
              <a:ext uri="{FF2B5EF4-FFF2-40B4-BE49-F238E27FC236}">
                <a16:creationId xmlns:a16="http://schemas.microsoft.com/office/drawing/2014/main" id="{ACA308E3-6C90-4D5F-9EDC-8410FFB7C2DC}"/>
              </a:ext>
            </a:extLst>
          </p:cNvPr>
          <p:cNvSpPr/>
          <p:nvPr/>
        </p:nvSpPr>
        <p:spPr>
          <a:xfrm>
            <a:off x="354714" y="6231374"/>
            <a:ext cx="4319772" cy="369332"/>
          </a:xfrm>
          <a:prstGeom prst="rect">
            <a:avLst/>
          </a:prstGeom>
        </p:spPr>
        <p:txBody>
          <a:bodyPr wrap="none">
            <a:spAutoFit/>
          </a:bodyPr>
          <a:lstStyle/>
          <a:p>
            <a:r>
              <a:rPr lang="sk-SK" dirty="0"/>
              <a:t>http://snaturou2000.sk/zivocichy/rak-riecny</a:t>
            </a:r>
          </a:p>
        </p:txBody>
      </p:sp>
      <p:pic>
        <p:nvPicPr>
          <p:cNvPr id="7" name="Obrázok 6">
            <a:extLst>
              <a:ext uri="{FF2B5EF4-FFF2-40B4-BE49-F238E27FC236}">
                <a16:creationId xmlns:a16="http://schemas.microsoft.com/office/drawing/2014/main" id="{EE34B870-0D7B-418C-A72F-459EBFB9EB0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768" l="182" r="100000">
                        <a14:foregroundMark x1="34545" y1="53422" x2="39273" y2="54183"/>
                        <a14:foregroundMark x1="30000" y1="47529" x2="34364" y2="47529"/>
                        <a14:foregroundMark x1="14545" y1="36882" x2="20909" y2="33270"/>
                        <a14:foregroundMark x1="20909" y1="33270" x2="20909" y2="33270"/>
                        <a14:foregroundMark x1="20909" y1="33270" x2="24182" y2="32700"/>
                        <a14:foregroundMark x1="24182" y1="32700" x2="24182" y2="32700"/>
                        <a14:foregroundMark x1="14000" y1="56464" x2="18545" y2="48479"/>
                        <a14:foregroundMark x1="22000" y1="45437" x2="27636" y2="37452"/>
                        <a14:foregroundMark x1="27818" y1="37262" x2="27818" y2="37262"/>
                        <a14:foregroundMark x1="14182" y1="37833" x2="14182" y2="37833"/>
                      </a14:backgroundRemoval>
                    </a14:imgEffect>
                  </a14:imgLayer>
                </a14:imgProps>
              </a:ext>
            </a:extLst>
          </a:blip>
          <a:stretch>
            <a:fillRect/>
          </a:stretch>
        </p:blipFill>
        <p:spPr>
          <a:xfrm>
            <a:off x="7736954" y="5962428"/>
            <a:ext cx="809874" cy="774534"/>
          </a:xfrm>
          <a:prstGeom prst="rect">
            <a:avLst/>
          </a:prstGeom>
        </p:spPr>
      </p:pic>
      <p:pic>
        <p:nvPicPr>
          <p:cNvPr id="8" name="Obrázok 7">
            <a:extLst>
              <a:ext uri="{FF2B5EF4-FFF2-40B4-BE49-F238E27FC236}">
                <a16:creationId xmlns:a16="http://schemas.microsoft.com/office/drawing/2014/main" id="{6A3BA13E-BE3A-4D90-BF43-DAEBC11DEBE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768" l="182" r="100000">
                        <a14:foregroundMark x1="34545" y1="53422" x2="39273" y2="54183"/>
                        <a14:foregroundMark x1="30000" y1="47529" x2="34364" y2="47529"/>
                        <a14:foregroundMark x1="14545" y1="36882" x2="20909" y2="33270"/>
                        <a14:foregroundMark x1="20909" y1="33270" x2="20909" y2="33270"/>
                        <a14:foregroundMark x1="20909" y1="33270" x2="24182" y2="32700"/>
                        <a14:foregroundMark x1="24182" y1="32700" x2="24182" y2="32700"/>
                        <a14:foregroundMark x1="14000" y1="56464" x2="18545" y2="48479"/>
                        <a14:foregroundMark x1="22000" y1="45437" x2="27636" y2="37452"/>
                        <a14:foregroundMark x1="27818" y1="37262" x2="27818" y2="37262"/>
                        <a14:foregroundMark x1="14182" y1="37833" x2="14182" y2="37833"/>
                      </a14:backgroundRemoval>
                    </a14:imgEffect>
                  </a14:imgLayer>
                </a14:imgProps>
              </a:ext>
            </a:extLst>
          </a:blip>
          <a:stretch>
            <a:fillRect/>
          </a:stretch>
        </p:blipFill>
        <p:spPr>
          <a:xfrm>
            <a:off x="4756592" y="5037509"/>
            <a:ext cx="1046327" cy="1000669"/>
          </a:xfrm>
          <a:prstGeom prst="rect">
            <a:avLst/>
          </a:prstGeom>
        </p:spPr>
      </p:pic>
      <p:pic>
        <p:nvPicPr>
          <p:cNvPr id="9" name="Obrázok 8">
            <a:extLst>
              <a:ext uri="{FF2B5EF4-FFF2-40B4-BE49-F238E27FC236}">
                <a16:creationId xmlns:a16="http://schemas.microsoft.com/office/drawing/2014/main" id="{B6D61255-44F9-4C01-89D2-7B0E92897E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768" l="182" r="100000">
                        <a14:foregroundMark x1="34545" y1="53422" x2="39273" y2="54183"/>
                        <a14:foregroundMark x1="30000" y1="47529" x2="34364" y2="47529"/>
                        <a14:foregroundMark x1="14545" y1="36882" x2="20909" y2="33270"/>
                        <a14:foregroundMark x1="20909" y1="33270" x2="20909" y2="33270"/>
                        <a14:foregroundMark x1="20909" y1="33270" x2="24182" y2="32700"/>
                        <a14:foregroundMark x1="24182" y1="32700" x2="24182" y2="32700"/>
                        <a14:foregroundMark x1="14000" y1="56464" x2="18545" y2="48479"/>
                        <a14:foregroundMark x1="22000" y1="45437" x2="27636" y2="37452"/>
                        <a14:foregroundMark x1="27818" y1="37262" x2="27818" y2="37262"/>
                        <a14:foregroundMark x1="14182" y1="37833" x2="14182" y2="37833"/>
                      </a14:backgroundRemoval>
                    </a14:imgEffect>
                  </a14:imgLayer>
                </a14:imgProps>
              </a:ext>
            </a:extLst>
          </a:blip>
          <a:stretch>
            <a:fillRect/>
          </a:stretch>
        </p:blipFill>
        <p:spPr>
          <a:xfrm>
            <a:off x="9937784" y="5440546"/>
            <a:ext cx="1473736" cy="1409427"/>
          </a:xfrm>
          <a:prstGeom prst="rect">
            <a:avLst/>
          </a:prstGeom>
        </p:spPr>
      </p:pic>
      <p:pic>
        <p:nvPicPr>
          <p:cNvPr id="10" name="Obrázok 9">
            <a:extLst>
              <a:ext uri="{FF2B5EF4-FFF2-40B4-BE49-F238E27FC236}">
                <a16:creationId xmlns:a16="http://schemas.microsoft.com/office/drawing/2014/main" id="{47D6A1BE-7F9A-4E21-8D75-AAF143F1912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768" l="182" r="100000">
                        <a14:foregroundMark x1="34545" y1="53422" x2="39273" y2="54183"/>
                        <a14:foregroundMark x1="30000" y1="47529" x2="34364" y2="47529"/>
                        <a14:foregroundMark x1="14545" y1="36882" x2="20909" y2="33270"/>
                        <a14:foregroundMark x1="20909" y1="33270" x2="20909" y2="33270"/>
                        <a14:foregroundMark x1="20909" y1="33270" x2="24182" y2="32700"/>
                        <a14:foregroundMark x1="24182" y1="32700" x2="24182" y2="32700"/>
                        <a14:foregroundMark x1="14000" y1="56464" x2="18545" y2="48479"/>
                        <a14:foregroundMark x1="22000" y1="45437" x2="27636" y2="37452"/>
                        <a14:foregroundMark x1="27818" y1="37262" x2="27818" y2="37262"/>
                        <a14:foregroundMark x1="14182" y1="37833" x2="14182" y2="37833"/>
                      </a14:backgroundRemoval>
                    </a14:imgEffect>
                  </a14:imgLayer>
                </a14:imgProps>
              </a:ext>
            </a:extLst>
          </a:blip>
          <a:stretch>
            <a:fillRect/>
          </a:stretch>
        </p:blipFill>
        <p:spPr>
          <a:xfrm flipH="1">
            <a:off x="6435683" y="5037509"/>
            <a:ext cx="1046328" cy="898430"/>
          </a:xfrm>
          <a:prstGeom prst="rect">
            <a:avLst/>
          </a:prstGeom>
        </p:spPr>
      </p:pic>
      <p:pic>
        <p:nvPicPr>
          <p:cNvPr id="11" name="Obrázok 10">
            <a:extLst>
              <a:ext uri="{FF2B5EF4-FFF2-40B4-BE49-F238E27FC236}">
                <a16:creationId xmlns:a16="http://schemas.microsoft.com/office/drawing/2014/main" id="{7AFD02B7-9F4D-4005-BFDB-FBFDEB009DE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768" l="182" r="100000">
                        <a14:foregroundMark x1="34545" y1="53422" x2="39273" y2="54183"/>
                        <a14:foregroundMark x1="30000" y1="47529" x2="34364" y2="47529"/>
                        <a14:foregroundMark x1="14545" y1="36882" x2="20909" y2="33270"/>
                        <a14:foregroundMark x1="20909" y1="33270" x2="20909" y2="33270"/>
                        <a14:foregroundMark x1="20909" y1="33270" x2="24182" y2="32700"/>
                        <a14:foregroundMark x1="24182" y1="32700" x2="24182" y2="32700"/>
                        <a14:foregroundMark x1="14000" y1="56464" x2="18545" y2="48479"/>
                        <a14:foregroundMark x1="22000" y1="45437" x2="27636" y2="37452"/>
                        <a14:foregroundMark x1="27818" y1="37262" x2="27818" y2="37262"/>
                        <a14:foregroundMark x1="14182" y1="37833" x2="14182" y2="37833"/>
                      </a14:backgroundRemoval>
                    </a14:imgEffect>
                  </a14:imgLayer>
                </a14:imgProps>
              </a:ext>
            </a:extLst>
          </a:blip>
          <a:stretch>
            <a:fillRect/>
          </a:stretch>
        </p:blipFill>
        <p:spPr>
          <a:xfrm>
            <a:off x="5885025" y="5731039"/>
            <a:ext cx="1046327" cy="1000669"/>
          </a:xfrm>
          <a:prstGeom prst="rect">
            <a:avLst/>
          </a:prstGeom>
        </p:spPr>
      </p:pic>
    </p:spTree>
    <p:extLst>
      <p:ext uri="{BB962C8B-B14F-4D97-AF65-F5344CB8AC3E}">
        <p14:creationId xmlns:p14="http://schemas.microsoft.com/office/powerpoint/2010/main" val="1298170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D9BF6ED0-387E-493B-A642-42E0A54387D5}"/>
              </a:ext>
            </a:extLst>
          </p:cNvPr>
          <p:cNvPicPr>
            <a:picLocks noChangeAspect="1"/>
          </p:cNvPicPr>
          <p:nvPr/>
        </p:nvPicPr>
        <p:blipFill rotWithShape="1">
          <a:blip r:embed="rId2">
            <a:extLst>
              <a:ext uri="{28A0092B-C50C-407E-A947-70E740481C1C}">
                <a14:useLocalDpi xmlns:a14="http://schemas.microsoft.com/office/drawing/2010/main" val="0"/>
              </a:ext>
            </a:extLst>
          </a:blip>
          <a:srcRect t="15112" b="10666"/>
          <a:stretch/>
        </p:blipFill>
        <p:spPr>
          <a:xfrm>
            <a:off x="0" y="0"/>
            <a:ext cx="12192000" cy="6858000"/>
          </a:xfrm>
          <a:prstGeom prst="rect">
            <a:avLst/>
          </a:prstGeom>
        </p:spPr>
      </p:pic>
      <p:sp>
        <p:nvSpPr>
          <p:cNvPr id="6" name="BlokTextu 5">
            <a:extLst>
              <a:ext uri="{FF2B5EF4-FFF2-40B4-BE49-F238E27FC236}">
                <a16:creationId xmlns:a16="http://schemas.microsoft.com/office/drawing/2014/main" id="{1538CC29-A0C8-40DE-ACC3-F9B5344EC27F}"/>
              </a:ext>
            </a:extLst>
          </p:cNvPr>
          <p:cNvSpPr txBox="1"/>
          <p:nvPr/>
        </p:nvSpPr>
        <p:spPr>
          <a:xfrm>
            <a:off x="137160" y="274320"/>
            <a:ext cx="3505200" cy="707886"/>
          </a:xfrm>
          <a:prstGeom prst="rect">
            <a:avLst/>
          </a:prstGeom>
          <a:noFill/>
        </p:spPr>
        <p:txBody>
          <a:bodyPr wrap="square" rtlCol="0">
            <a:spAutoFit/>
          </a:bodyPr>
          <a:lstStyle/>
          <a:p>
            <a:r>
              <a:rPr lang="sk-SK" sz="4000" dirty="0">
                <a:latin typeface="Times New Roman" panose="02020603050405020304" pitchFamily="18" charset="0"/>
                <a:cs typeface="Times New Roman" panose="02020603050405020304" pitchFamily="18" charset="0"/>
              </a:rPr>
              <a:t>RAK RIEČNY</a:t>
            </a:r>
          </a:p>
        </p:txBody>
      </p:sp>
    </p:spTree>
    <p:extLst>
      <p:ext uri="{BB962C8B-B14F-4D97-AF65-F5344CB8AC3E}">
        <p14:creationId xmlns:p14="http://schemas.microsoft.com/office/powerpoint/2010/main" val="1428471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5F94C52B-BAE6-4E63-B5D6-6B45D0581A07}"/>
              </a:ext>
            </a:extLst>
          </p:cNvPr>
          <p:cNvPicPr>
            <a:picLocks noChangeAspect="1"/>
          </p:cNvPicPr>
          <p:nvPr/>
        </p:nvPicPr>
        <p:blipFill rotWithShape="1">
          <a:blip r:embed="rId2">
            <a:extLst>
              <a:ext uri="{28A0092B-C50C-407E-A947-70E740481C1C}">
                <a14:useLocalDpi xmlns:a14="http://schemas.microsoft.com/office/drawing/2010/main" val="0"/>
              </a:ext>
            </a:extLst>
          </a:blip>
          <a:srcRect t="1812" b="3374"/>
          <a:stretch/>
        </p:blipFill>
        <p:spPr>
          <a:xfrm>
            <a:off x="280940" y="671044"/>
            <a:ext cx="5611860" cy="6043022"/>
          </a:xfrm>
          <a:prstGeom prst="rect">
            <a:avLst/>
          </a:prstGeom>
        </p:spPr>
      </p:pic>
      <p:pic>
        <p:nvPicPr>
          <p:cNvPr id="2" name="Obrázok 1">
            <a:extLst>
              <a:ext uri="{FF2B5EF4-FFF2-40B4-BE49-F238E27FC236}">
                <a16:creationId xmlns:a16="http://schemas.microsoft.com/office/drawing/2014/main" id="{98226FF7-360C-4E62-8E20-50FAAA1605AF}"/>
              </a:ext>
            </a:extLst>
          </p:cNvPr>
          <p:cNvPicPr>
            <a:picLocks noChangeAspect="1"/>
          </p:cNvPicPr>
          <p:nvPr/>
        </p:nvPicPr>
        <p:blipFill>
          <a:blip r:embed="rId3"/>
          <a:stretch>
            <a:fillRect/>
          </a:stretch>
        </p:blipFill>
        <p:spPr>
          <a:xfrm>
            <a:off x="6491296" y="671043"/>
            <a:ext cx="5419764" cy="6043023"/>
          </a:xfrm>
          <a:prstGeom prst="rect">
            <a:avLst/>
          </a:prstGeom>
        </p:spPr>
      </p:pic>
      <p:sp>
        <p:nvSpPr>
          <p:cNvPr id="3" name="BlokTextu 2">
            <a:extLst>
              <a:ext uri="{FF2B5EF4-FFF2-40B4-BE49-F238E27FC236}">
                <a16:creationId xmlns:a16="http://schemas.microsoft.com/office/drawing/2014/main" id="{DBF0ECAC-79A3-4256-8282-2AE2B00D20B6}"/>
              </a:ext>
            </a:extLst>
          </p:cNvPr>
          <p:cNvSpPr txBox="1"/>
          <p:nvPr/>
        </p:nvSpPr>
        <p:spPr>
          <a:xfrm>
            <a:off x="1727200" y="270933"/>
            <a:ext cx="2455333" cy="369332"/>
          </a:xfrm>
          <a:prstGeom prst="rect">
            <a:avLst/>
          </a:prstGeom>
          <a:noFill/>
        </p:spPr>
        <p:txBody>
          <a:bodyPr wrap="square" rtlCol="0">
            <a:spAutoFit/>
          </a:bodyPr>
          <a:lstStyle/>
          <a:p>
            <a:pPr algn="ctr"/>
            <a:r>
              <a:rPr lang="sk-SK" b="1" dirty="0">
                <a:latin typeface="Times New Roman" panose="02020603050405020304" pitchFamily="18" charset="0"/>
                <a:cs typeface="Times New Roman" panose="02020603050405020304" pitchFamily="18" charset="0"/>
              </a:rPr>
              <a:t>CVIČENIE</a:t>
            </a:r>
          </a:p>
        </p:txBody>
      </p:sp>
      <p:sp>
        <p:nvSpPr>
          <p:cNvPr id="7" name="BlokTextu 6">
            <a:extLst>
              <a:ext uri="{FF2B5EF4-FFF2-40B4-BE49-F238E27FC236}">
                <a16:creationId xmlns:a16="http://schemas.microsoft.com/office/drawing/2014/main" id="{E282E3C4-5CAA-4418-97D6-6A666C3AF77D}"/>
              </a:ext>
            </a:extLst>
          </p:cNvPr>
          <p:cNvSpPr txBox="1"/>
          <p:nvPr/>
        </p:nvSpPr>
        <p:spPr>
          <a:xfrm>
            <a:off x="8568267" y="270933"/>
            <a:ext cx="2455333" cy="400110"/>
          </a:xfrm>
          <a:prstGeom prst="rect">
            <a:avLst/>
          </a:prstGeom>
          <a:noFill/>
        </p:spPr>
        <p:txBody>
          <a:bodyPr wrap="square" rtlCol="0">
            <a:spAutoFit/>
          </a:bodyPr>
          <a:lstStyle/>
          <a:p>
            <a:r>
              <a:rPr lang="sk-SK" sz="2000" b="1" dirty="0">
                <a:latin typeface="Times New Roman" panose="02020603050405020304" pitchFamily="18" charset="0"/>
                <a:cs typeface="Times New Roman" panose="02020603050405020304" pitchFamily="18" charset="0"/>
              </a:rPr>
              <a:t>ROZPRÁVKA</a:t>
            </a:r>
          </a:p>
        </p:txBody>
      </p:sp>
    </p:spTree>
    <p:extLst>
      <p:ext uri="{BB962C8B-B14F-4D97-AF65-F5344CB8AC3E}">
        <p14:creationId xmlns:p14="http://schemas.microsoft.com/office/powerpoint/2010/main" val="2604936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id="{AC9F0B8A-E68E-456A-B9D5-0EB26892A7A7}"/>
              </a:ext>
            </a:extLst>
          </p:cNvPr>
          <p:cNvSpPr/>
          <p:nvPr/>
        </p:nvSpPr>
        <p:spPr>
          <a:xfrm>
            <a:off x="321733" y="1236133"/>
            <a:ext cx="11548533" cy="5509200"/>
          </a:xfrm>
          <a:prstGeom prst="rect">
            <a:avLst/>
          </a:prstGeom>
        </p:spPr>
        <p:txBody>
          <a:bodyPr wrap="square">
            <a:spAutoFit/>
          </a:bodyPr>
          <a:lstStyle/>
          <a:p>
            <a:pPr algn="just"/>
            <a:r>
              <a:rPr lang="sk-SK" sz="2200" b="1" dirty="0">
                <a:latin typeface="Times New Roman" panose="02020603050405020304" pitchFamily="18" charset="0"/>
                <a:cs typeface="Times New Roman" panose="02020603050405020304" pitchFamily="18" charset="0"/>
              </a:rPr>
              <a:t>POMÔCKY:</a:t>
            </a:r>
          </a:p>
          <a:p>
            <a:pPr algn="just"/>
            <a:r>
              <a:rPr lang="sk-SK" sz="2200" dirty="0">
                <a:latin typeface="Times New Roman" panose="02020603050405020304" pitchFamily="18" charset="0"/>
                <a:cs typeface="Times New Roman" panose="02020603050405020304" pitchFamily="18" charset="0"/>
              </a:rPr>
              <a:t>Lano (alebo švihadlo, plachta), predmety z rôznych materiálov (kov, papier, sklo, plasty), makety zvierat (alebo plyšové, prípadne obrázky) a živočíchov, kontajnery so symbolmi druhu odpadu.</a:t>
            </a:r>
          </a:p>
          <a:p>
            <a:pPr algn="just"/>
            <a:r>
              <a:rPr lang="sk-SK" sz="2200" b="1" dirty="0">
                <a:latin typeface="Times New Roman" panose="02020603050405020304" pitchFamily="18" charset="0"/>
                <a:cs typeface="Times New Roman" panose="02020603050405020304" pitchFamily="18" charset="0"/>
              </a:rPr>
              <a:t>POSTUP:</a:t>
            </a:r>
          </a:p>
          <a:p>
            <a:pPr algn="just"/>
            <a:r>
              <a:rPr lang="sk-SK" sz="2200" dirty="0">
                <a:latin typeface="Times New Roman" panose="02020603050405020304" pitchFamily="18" charset="0"/>
                <a:cs typeface="Times New Roman" panose="02020603050405020304" pitchFamily="18" charset="0"/>
              </a:rPr>
              <a:t>Lanom vytvarovaným do kruhu vyznačíme breh rybníka. Na plochu rybníka rozložíme rôzne makety zvierat a živočíchov žijúcich pri vode a na vode, ale aj vo vode. Bližšie k okraju,  aby deti dosiahli, ale aj po brehu rybníka rozložíme rôzne druhy odpadu. Čističi rybníka zbierajú predmety, ktoré do rybníka nepatria. Staršie deti vytriedia odpad do určených kontajnerov. </a:t>
            </a:r>
          </a:p>
          <a:p>
            <a:pPr algn="just"/>
            <a:r>
              <a:rPr lang="sk-SK" sz="2200" dirty="0">
                <a:latin typeface="Times New Roman" panose="02020603050405020304" pitchFamily="18" charset="0"/>
                <a:cs typeface="Times New Roman" panose="02020603050405020304" pitchFamily="18" charset="0"/>
              </a:rPr>
              <a:t>Najstarším deťom vytvoríme danú situáciu pri reálnom potôčiku alebo rybníku.</a:t>
            </a:r>
          </a:p>
          <a:p>
            <a:pPr algn="just"/>
            <a:r>
              <a:rPr lang="sk-SK" sz="2200" b="1" dirty="0">
                <a:latin typeface="Times New Roman" panose="02020603050405020304" pitchFamily="18" charset="0"/>
                <a:cs typeface="Times New Roman" panose="02020603050405020304" pitchFamily="18" charset="0"/>
              </a:rPr>
              <a:t>Pomenovať predmety, ktoré do rybníka patria a ktoré nepatria a tie vybrať. </a:t>
            </a:r>
            <a:r>
              <a:rPr lang="sk-SK" sz="2200" dirty="0">
                <a:latin typeface="Times New Roman" panose="02020603050405020304" pitchFamily="18" charset="0"/>
                <a:cs typeface="Times New Roman" panose="02020603050405020304" pitchFamily="18" charset="0"/>
              </a:rPr>
              <a:t>(najmenšie deti)</a:t>
            </a:r>
          </a:p>
          <a:p>
            <a:pPr algn="just"/>
            <a:r>
              <a:rPr lang="sk-SK" sz="2200" b="1" dirty="0">
                <a:latin typeface="Times New Roman" panose="02020603050405020304" pitchFamily="18" charset="0"/>
                <a:cs typeface="Times New Roman" panose="02020603050405020304" pitchFamily="18" charset="0"/>
              </a:rPr>
              <a:t>Pomenovať, opísať predmety, ktoré do rybníka nepatria a vyzbierané ich vytriediť do kontajnerov. </a:t>
            </a:r>
            <a:r>
              <a:rPr lang="sk-SK" sz="2200" dirty="0">
                <a:latin typeface="Times New Roman" panose="02020603050405020304" pitchFamily="18" charset="0"/>
                <a:cs typeface="Times New Roman" panose="02020603050405020304" pitchFamily="18" charset="0"/>
              </a:rPr>
              <a:t>(staršie deti) </a:t>
            </a:r>
          </a:p>
          <a:p>
            <a:pPr algn="just"/>
            <a:r>
              <a:rPr lang="sk-SK" sz="2200" b="1" dirty="0">
                <a:latin typeface="Times New Roman" panose="02020603050405020304" pitchFamily="18" charset="0"/>
                <a:cs typeface="Times New Roman" panose="02020603050405020304" pitchFamily="18" charset="0"/>
              </a:rPr>
              <a:t>Vyzbierať odpadky na brehu rybníka,  potôčika a vytriedené odniesť do kontajnerov. Vysvetliť dôležitosť vody pre život rastlín, zvierat, ľudí. </a:t>
            </a:r>
            <a:r>
              <a:rPr lang="sk-SK" sz="2200" dirty="0">
                <a:latin typeface="Times New Roman" panose="02020603050405020304" pitchFamily="18" charset="0"/>
                <a:cs typeface="Times New Roman" panose="02020603050405020304" pitchFamily="18" charset="0"/>
              </a:rPr>
              <a:t>(predškoláci)</a:t>
            </a:r>
          </a:p>
          <a:p>
            <a:pPr algn="just"/>
            <a:r>
              <a:rPr lang="sk-SK" sz="2200" b="1" dirty="0">
                <a:latin typeface="Times New Roman" panose="02020603050405020304" pitchFamily="18" charset="0"/>
                <a:cs typeface="Times New Roman" panose="02020603050405020304" pitchFamily="18" charset="0"/>
              </a:rPr>
              <a:t> </a:t>
            </a:r>
            <a:endParaRPr lang="sk-SK" sz="2200" dirty="0">
              <a:latin typeface="Times New Roman" panose="02020603050405020304" pitchFamily="18" charset="0"/>
              <a:cs typeface="Times New Roman" panose="02020603050405020304" pitchFamily="18" charset="0"/>
            </a:endParaRPr>
          </a:p>
          <a:p>
            <a:pPr algn="just"/>
            <a:endParaRPr lang="sk-SK" sz="2200" dirty="0">
              <a:latin typeface="Times New Roman" panose="02020603050405020304" pitchFamily="18" charset="0"/>
              <a:cs typeface="Times New Roman" panose="02020603050405020304" pitchFamily="18" charset="0"/>
            </a:endParaRPr>
          </a:p>
        </p:txBody>
      </p:sp>
      <p:sp>
        <p:nvSpPr>
          <p:cNvPr id="5" name="BlokTextu 4">
            <a:extLst>
              <a:ext uri="{FF2B5EF4-FFF2-40B4-BE49-F238E27FC236}">
                <a16:creationId xmlns:a16="http://schemas.microsoft.com/office/drawing/2014/main" id="{252958D8-AB4A-4A0D-962A-F61DE9329518}"/>
              </a:ext>
            </a:extLst>
          </p:cNvPr>
          <p:cNvSpPr txBox="1"/>
          <p:nvPr/>
        </p:nvSpPr>
        <p:spPr>
          <a:xfrm>
            <a:off x="3335866" y="355600"/>
            <a:ext cx="6637868" cy="707886"/>
          </a:xfrm>
          <a:prstGeom prst="rect">
            <a:avLst/>
          </a:prstGeom>
          <a:noFill/>
        </p:spPr>
        <p:txBody>
          <a:bodyPr wrap="square" rtlCol="0">
            <a:spAutoFit/>
          </a:bodyPr>
          <a:lstStyle/>
          <a:p>
            <a:pPr algn="ctr"/>
            <a:r>
              <a:rPr lang="sk-SK" sz="4000" dirty="0">
                <a:latin typeface="Times New Roman" panose="02020603050405020304" pitchFamily="18" charset="0"/>
                <a:cs typeface="Times New Roman" panose="02020603050405020304" pitchFamily="18" charset="0"/>
              </a:rPr>
              <a:t>ČISTENIE RYBNÍKA</a:t>
            </a:r>
          </a:p>
        </p:txBody>
      </p:sp>
      <p:pic>
        <p:nvPicPr>
          <p:cNvPr id="6" name="Obrázok 5">
            <a:extLst>
              <a:ext uri="{FF2B5EF4-FFF2-40B4-BE49-F238E27FC236}">
                <a16:creationId xmlns:a16="http://schemas.microsoft.com/office/drawing/2014/main" id="{80754BBE-7F7B-421E-ADE2-3EA0D31B99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72" b="89779" l="7077" r="92077">
                        <a14:foregroundMark x1="25846" y1="51800" x2="25000" y2="40302"/>
                        <a14:foregroundMark x1="76077" y1="42276" x2="76077" y2="42276"/>
                      </a14:backgroundRemoval>
                    </a14:imgEffect>
                  </a14:imgLayer>
                </a14:imgProps>
              </a:ext>
            </a:extLst>
          </a:blip>
          <a:stretch>
            <a:fillRect/>
          </a:stretch>
        </p:blipFill>
        <p:spPr>
          <a:xfrm rot="10800000" flipH="1" flipV="1">
            <a:off x="8862085" y="5809281"/>
            <a:ext cx="1410498" cy="936052"/>
          </a:xfrm>
          <a:prstGeom prst="rect">
            <a:avLst/>
          </a:prstGeom>
        </p:spPr>
      </p:pic>
    </p:spTree>
    <p:extLst>
      <p:ext uri="{BB962C8B-B14F-4D97-AF65-F5344CB8AC3E}">
        <p14:creationId xmlns:p14="http://schemas.microsoft.com/office/powerpoint/2010/main" val="2946935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a:extLst>
              <a:ext uri="{FF2B5EF4-FFF2-40B4-BE49-F238E27FC236}">
                <a16:creationId xmlns:a16="http://schemas.microsoft.com/office/drawing/2014/main" id="{D50783E9-19A5-4252-A826-F25BF4D040DD}"/>
              </a:ext>
            </a:extLst>
          </p:cNvPr>
          <p:cNvSpPr/>
          <p:nvPr/>
        </p:nvSpPr>
        <p:spPr>
          <a:xfrm>
            <a:off x="6471158" y="304640"/>
            <a:ext cx="4632804" cy="1938992"/>
          </a:xfrm>
          <a:prstGeom prst="rect">
            <a:avLst/>
          </a:prstGeom>
        </p:spPr>
        <p:txBody>
          <a:bodyPr wrap="square">
            <a:spAutoFit/>
          </a:bodyPr>
          <a:lstStyle/>
          <a:p>
            <a:pPr algn="ctr"/>
            <a:r>
              <a:rPr lang="sk-SK" sz="2400" dirty="0">
                <a:latin typeface="Times New Roman" panose="02020603050405020304" pitchFamily="18" charset="0"/>
                <a:cs typeface="Times New Roman" panose="02020603050405020304" pitchFamily="18" charset="0"/>
              </a:rPr>
              <a:t>SADÁ ZĽAHKA NA TRSTINU, </a:t>
            </a:r>
          </a:p>
          <a:p>
            <a:pPr algn="ctr"/>
            <a:r>
              <a:rPr lang="sk-SK" sz="2400" dirty="0">
                <a:latin typeface="Times New Roman" panose="02020603050405020304" pitchFamily="18" charset="0"/>
                <a:cs typeface="Times New Roman" panose="02020603050405020304" pitchFamily="18" charset="0"/>
              </a:rPr>
              <a:t>NA PÁLKU AJ TRÁVU INÚ. </a:t>
            </a:r>
          </a:p>
          <a:p>
            <a:pPr algn="ctr"/>
            <a:r>
              <a:rPr lang="sk-SK" sz="2400" dirty="0">
                <a:latin typeface="Times New Roman" panose="02020603050405020304" pitchFamily="18" charset="0"/>
                <a:cs typeface="Times New Roman" panose="02020603050405020304" pitchFamily="18" charset="0"/>
              </a:rPr>
              <a:t>KRÍDELKÁ MÁ, NIE JE ŤAŽKÁ. </a:t>
            </a:r>
          </a:p>
          <a:p>
            <a:pPr algn="ctr"/>
            <a:r>
              <a:rPr lang="sk-SK" sz="2400" dirty="0">
                <a:latin typeface="Times New Roman" panose="02020603050405020304" pitchFamily="18" charset="0"/>
                <a:cs typeface="Times New Roman" panose="02020603050405020304" pitchFamily="18" charset="0"/>
              </a:rPr>
              <a:t>PRI VODIČKE LIETA … </a:t>
            </a:r>
            <a:r>
              <a:rPr lang="sk-SK" sz="2400" b="1" dirty="0">
                <a:latin typeface="Times New Roman" panose="02020603050405020304" pitchFamily="18" charset="0"/>
                <a:cs typeface="Times New Roman" panose="02020603050405020304" pitchFamily="18" charset="0"/>
              </a:rPr>
              <a:t>(VÁŽKA) </a:t>
            </a:r>
          </a:p>
        </p:txBody>
      </p:sp>
      <p:sp>
        <p:nvSpPr>
          <p:cNvPr id="6" name="BlokTextu 5">
            <a:extLst>
              <a:ext uri="{FF2B5EF4-FFF2-40B4-BE49-F238E27FC236}">
                <a16:creationId xmlns:a16="http://schemas.microsoft.com/office/drawing/2014/main" id="{6EACE7A1-8C6C-4DDE-A3F0-BFBCEAF697D1}"/>
              </a:ext>
            </a:extLst>
          </p:cNvPr>
          <p:cNvSpPr txBox="1"/>
          <p:nvPr/>
        </p:nvSpPr>
        <p:spPr>
          <a:xfrm>
            <a:off x="1088038" y="122017"/>
            <a:ext cx="4263839" cy="3046988"/>
          </a:xfrm>
          <a:prstGeom prst="rect">
            <a:avLst/>
          </a:prstGeom>
          <a:noFill/>
        </p:spPr>
        <p:txBody>
          <a:bodyPr wrap="square" rtlCol="0">
            <a:spAutoFit/>
          </a:bodyPr>
          <a:lstStyle/>
          <a:p>
            <a:pPr algn="ctr"/>
            <a:r>
              <a:rPr lang="sk-SK" sz="2400" b="1" dirty="0">
                <a:latin typeface="Times New Roman" panose="02020603050405020304" pitchFamily="18" charset="0"/>
                <a:cs typeface="Times New Roman" panose="02020603050405020304" pitchFamily="18" charset="0"/>
              </a:rPr>
              <a:t>VÁŽKA</a:t>
            </a:r>
          </a:p>
          <a:p>
            <a:pPr algn="ctr"/>
            <a:r>
              <a:rPr lang="sk-SK" sz="2400" dirty="0">
                <a:latin typeface="Times New Roman" panose="02020603050405020304" pitchFamily="18" charset="0"/>
                <a:cs typeface="Times New Roman" panose="02020603050405020304" pitchFamily="18" charset="0"/>
              </a:rPr>
              <a:t>JE TO KÚZLO, JE TO KLAM?</a:t>
            </a:r>
          </a:p>
          <a:p>
            <a:pPr algn="ctr"/>
            <a:r>
              <a:rPr lang="sk-SK" sz="2400" dirty="0">
                <a:latin typeface="Times New Roman" panose="02020603050405020304" pitchFamily="18" charset="0"/>
                <a:cs typeface="Times New Roman" panose="02020603050405020304" pitchFamily="18" charset="0"/>
              </a:rPr>
              <a:t>ČO AK JE TO DRAHOKAM?</a:t>
            </a:r>
          </a:p>
          <a:p>
            <a:pPr algn="ctr"/>
            <a:r>
              <a:rPr lang="sk-SK" sz="2400" dirty="0">
                <a:latin typeface="Times New Roman" panose="02020603050405020304" pitchFamily="18" charset="0"/>
                <a:cs typeface="Times New Roman" panose="02020603050405020304" pitchFamily="18" charset="0"/>
              </a:rPr>
              <a:t>NIE, TO SA LEN VÁŽKA MILÁ</a:t>
            </a:r>
          </a:p>
          <a:p>
            <a:pPr algn="ctr"/>
            <a:r>
              <a:rPr lang="sk-SK" sz="2400" dirty="0">
                <a:latin typeface="Times New Roman" panose="02020603050405020304" pitchFamily="18" charset="0"/>
                <a:cs typeface="Times New Roman" panose="02020603050405020304" pitchFamily="18" charset="0"/>
              </a:rPr>
              <a:t>NAD VODIČKOU RÝCHLO MIHLA.</a:t>
            </a:r>
          </a:p>
          <a:p>
            <a:pPr algn="ctr"/>
            <a:endParaRPr lang="sk-SK" sz="2400" dirty="0">
              <a:latin typeface="Times New Roman" panose="02020603050405020304" pitchFamily="18" charset="0"/>
              <a:cs typeface="Times New Roman" panose="02020603050405020304" pitchFamily="18" charset="0"/>
            </a:endParaRPr>
          </a:p>
        </p:txBody>
      </p:sp>
      <p:pic>
        <p:nvPicPr>
          <p:cNvPr id="7" name="Obrázok 6">
            <a:extLst>
              <a:ext uri="{FF2B5EF4-FFF2-40B4-BE49-F238E27FC236}">
                <a16:creationId xmlns:a16="http://schemas.microsoft.com/office/drawing/2014/main" id="{EB9E09B2-9654-444A-90E4-EF8F322ED9E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385" b="92923" l="7077" r="94231"/>
                    </a14:imgEffect>
                  </a14:imgLayer>
                </a14:imgProps>
              </a:ext>
              <a:ext uri="{28A0092B-C50C-407E-A947-70E740481C1C}">
                <a14:useLocalDpi xmlns:a14="http://schemas.microsoft.com/office/drawing/2010/main" val="0"/>
              </a:ext>
            </a:extLst>
          </a:blip>
          <a:stretch>
            <a:fillRect/>
          </a:stretch>
        </p:blipFill>
        <p:spPr>
          <a:xfrm flipH="1">
            <a:off x="2485012" y="5481120"/>
            <a:ext cx="1224630" cy="1224630"/>
          </a:xfrm>
          <a:prstGeom prst="rect">
            <a:avLst/>
          </a:prstGeom>
        </p:spPr>
      </p:pic>
      <p:pic>
        <p:nvPicPr>
          <p:cNvPr id="8" name="Obrázok 7">
            <a:extLst>
              <a:ext uri="{FF2B5EF4-FFF2-40B4-BE49-F238E27FC236}">
                <a16:creationId xmlns:a16="http://schemas.microsoft.com/office/drawing/2014/main" id="{BEBB989E-342A-4956-812E-A47F46D995D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385" b="92923" l="7077" r="94231"/>
                    </a14:imgEffect>
                  </a14:imgLayer>
                </a14:imgProps>
              </a:ext>
              <a:ext uri="{28A0092B-C50C-407E-A947-70E740481C1C}">
                <a14:useLocalDpi xmlns:a14="http://schemas.microsoft.com/office/drawing/2010/main" val="0"/>
              </a:ext>
            </a:extLst>
          </a:blip>
          <a:stretch>
            <a:fillRect/>
          </a:stretch>
        </p:blipFill>
        <p:spPr>
          <a:xfrm>
            <a:off x="5974503" y="4122295"/>
            <a:ext cx="835543" cy="835543"/>
          </a:xfrm>
          <a:prstGeom prst="rect">
            <a:avLst/>
          </a:prstGeom>
        </p:spPr>
      </p:pic>
      <p:pic>
        <p:nvPicPr>
          <p:cNvPr id="9" name="Obrázok 8">
            <a:extLst>
              <a:ext uri="{FF2B5EF4-FFF2-40B4-BE49-F238E27FC236}">
                <a16:creationId xmlns:a16="http://schemas.microsoft.com/office/drawing/2014/main" id="{CFF78D47-4BEE-466C-B126-5D7B74408B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385" b="92923" l="7077" r="94231"/>
                    </a14:imgEffect>
                  </a14:imgLayer>
                </a14:imgProps>
              </a:ext>
              <a:ext uri="{28A0092B-C50C-407E-A947-70E740481C1C}">
                <a14:useLocalDpi xmlns:a14="http://schemas.microsoft.com/office/drawing/2010/main" val="0"/>
              </a:ext>
            </a:extLst>
          </a:blip>
          <a:stretch>
            <a:fillRect/>
          </a:stretch>
        </p:blipFill>
        <p:spPr>
          <a:xfrm flipH="1">
            <a:off x="5150274" y="5448069"/>
            <a:ext cx="1224629" cy="1469892"/>
          </a:xfrm>
          <a:prstGeom prst="rect">
            <a:avLst/>
          </a:prstGeom>
        </p:spPr>
      </p:pic>
      <p:pic>
        <p:nvPicPr>
          <p:cNvPr id="10" name="Obrázok 9">
            <a:extLst>
              <a:ext uri="{FF2B5EF4-FFF2-40B4-BE49-F238E27FC236}">
                <a16:creationId xmlns:a16="http://schemas.microsoft.com/office/drawing/2014/main" id="{48678B7E-8A5B-4DD0-94F2-01D0F13251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385" b="92923" l="7077" r="94231"/>
                    </a14:imgEffect>
                  </a14:imgLayer>
                </a14:imgProps>
              </a:ext>
              <a:ext uri="{28A0092B-C50C-407E-A947-70E740481C1C}">
                <a14:useLocalDpi xmlns:a14="http://schemas.microsoft.com/office/drawing/2010/main" val="0"/>
              </a:ext>
            </a:extLst>
          </a:blip>
          <a:stretch>
            <a:fillRect/>
          </a:stretch>
        </p:blipFill>
        <p:spPr>
          <a:xfrm>
            <a:off x="7293232" y="5309279"/>
            <a:ext cx="1044606" cy="1044606"/>
          </a:xfrm>
          <a:prstGeom prst="rect">
            <a:avLst/>
          </a:prstGeom>
        </p:spPr>
      </p:pic>
    </p:spTree>
    <p:extLst>
      <p:ext uri="{BB962C8B-B14F-4D97-AF65-F5344CB8AC3E}">
        <p14:creationId xmlns:p14="http://schemas.microsoft.com/office/powerpoint/2010/main" val="163044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D8DF4614-D65F-4CA9-A9E7-8D9749C8CBEB}"/>
              </a:ext>
            </a:extLst>
          </p:cNvPr>
          <p:cNvPicPr>
            <a:picLocks noChangeAspect="1"/>
          </p:cNvPicPr>
          <p:nvPr/>
        </p:nvPicPr>
        <p:blipFill rotWithShape="1">
          <a:blip r:embed="rId2">
            <a:extLst>
              <a:ext uri="{28A0092B-C50C-407E-A947-70E740481C1C}">
                <a14:useLocalDpi xmlns:a14="http://schemas.microsoft.com/office/drawing/2010/main" val="0"/>
              </a:ext>
            </a:extLst>
          </a:blip>
          <a:srcRect t="4444" b="33664"/>
          <a:stretch/>
        </p:blipFill>
        <p:spPr>
          <a:xfrm>
            <a:off x="8563938" y="247551"/>
            <a:ext cx="3197538" cy="3494577"/>
          </a:xfrm>
          <a:prstGeom prst="rect">
            <a:avLst/>
          </a:prstGeom>
        </p:spPr>
      </p:pic>
      <p:pic>
        <p:nvPicPr>
          <p:cNvPr id="9" name="Obrázok 8">
            <a:extLst>
              <a:ext uri="{FF2B5EF4-FFF2-40B4-BE49-F238E27FC236}">
                <a16:creationId xmlns:a16="http://schemas.microsoft.com/office/drawing/2014/main" id="{D3E8124C-5EC7-4CA9-AC38-9C46EE4231D1}"/>
              </a:ext>
            </a:extLst>
          </p:cNvPr>
          <p:cNvPicPr>
            <a:picLocks noChangeAspect="1"/>
          </p:cNvPicPr>
          <p:nvPr/>
        </p:nvPicPr>
        <p:blipFill rotWithShape="1">
          <a:blip r:embed="rId3">
            <a:extLst>
              <a:ext uri="{28A0092B-C50C-407E-A947-70E740481C1C}">
                <a14:useLocalDpi xmlns:a14="http://schemas.microsoft.com/office/drawing/2010/main" val="0"/>
              </a:ext>
            </a:extLst>
          </a:blip>
          <a:srcRect t="34403" b="32017"/>
          <a:stretch/>
        </p:blipFill>
        <p:spPr>
          <a:xfrm>
            <a:off x="189497" y="134634"/>
            <a:ext cx="3213813" cy="2302935"/>
          </a:xfrm>
          <a:prstGeom prst="rect">
            <a:avLst/>
          </a:prstGeom>
        </p:spPr>
      </p:pic>
      <p:pic>
        <p:nvPicPr>
          <p:cNvPr id="14" name="Obrázok 13">
            <a:extLst>
              <a:ext uri="{FF2B5EF4-FFF2-40B4-BE49-F238E27FC236}">
                <a16:creationId xmlns:a16="http://schemas.microsoft.com/office/drawing/2014/main" id="{905D5FBE-8CE0-46CE-9D10-99DA0FCA626E}"/>
              </a:ext>
            </a:extLst>
          </p:cNvPr>
          <p:cNvPicPr>
            <a:picLocks noChangeAspect="1"/>
          </p:cNvPicPr>
          <p:nvPr/>
        </p:nvPicPr>
        <p:blipFill rotWithShape="1">
          <a:blip r:embed="rId4">
            <a:extLst>
              <a:ext uri="{28A0092B-C50C-407E-A947-70E740481C1C}">
                <a14:useLocalDpi xmlns:a14="http://schemas.microsoft.com/office/drawing/2010/main" val="0"/>
              </a:ext>
            </a:extLst>
          </a:blip>
          <a:srcRect l="30617" t="37500" r="29877" b="31818"/>
          <a:stretch/>
        </p:blipFill>
        <p:spPr>
          <a:xfrm>
            <a:off x="3688699" y="134634"/>
            <a:ext cx="1744136" cy="2302935"/>
          </a:xfrm>
          <a:prstGeom prst="rect">
            <a:avLst/>
          </a:prstGeom>
        </p:spPr>
      </p:pic>
      <p:pic>
        <p:nvPicPr>
          <p:cNvPr id="18" name="Obrázok 17">
            <a:extLst>
              <a:ext uri="{FF2B5EF4-FFF2-40B4-BE49-F238E27FC236}">
                <a16:creationId xmlns:a16="http://schemas.microsoft.com/office/drawing/2014/main" id="{53FD66EE-1E86-4828-8F6D-B81D71694C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97" y="2559655"/>
            <a:ext cx="5243338" cy="4029075"/>
          </a:xfrm>
          <a:prstGeom prst="rect">
            <a:avLst/>
          </a:prstGeom>
        </p:spPr>
      </p:pic>
      <p:pic>
        <p:nvPicPr>
          <p:cNvPr id="20" name="Obrázok 19">
            <a:extLst>
              <a:ext uri="{FF2B5EF4-FFF2-40B4-BE49-F238E27FC236}">
                <a16:creationId xmlns:a16="http://schemas.microsoft.com/office/drawing/2014/main" id="{8AF35A81-47ED-42E4-A5B1-AC811F758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38" y="3913198"/>
            <a:ext cx="3197538" cy="2839870"/>
          </a:xfrm>
          <a:prstGeom prst="rect">
            <a:avLst/>
          </a:prstGeom>
        </p:spPr>
      </p:pic>
      <p:pic>
        <p:nvPicPr>
          <p:cNvPr id="22" name="Obrázok 21">
            <a:extLst>
              <a:ext uri="{FF2B5EF4-FFF2-40B4-BE49-F238E27FC236}">
                <a16:creationId xmlns:a16="http://schemas.microsoft.com/office/drawing/2014/main" id="{811C310B-F5A6-4C7E-80BB-646B30730D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8336" y="134634"/>
            <a:ext cx="2328863" cy="6618434"/>
          </a:xfrm>
          <a:prstGeom prst="rect">
            <a:avLst/>
          </a:prstGeom>
        </p:spPr>
      </p:pic>
      <p:sp>
        <p:nvSpPr>
          <p:cNvPr id="2" name="BlokTextu 1">
            <a:extLst>
              <a:ext uri="{FF2B5EF4-FFF2-40B4-BE49-F238E27FC236}">
                <a16:creationId xmlns:a16="http://schemas.microsoft.com/office/drawing/2014/main" id="{5B1639D2-32FB-467F-BFFB-8394FE74D94C}"/>
              </a:ext>
            </a:extLst>
          </p:cNvPr>
          <p:cNvSpPr txBox="1"/>
          <p:nvPr/>
        </p:nvSpPr>
        <p:spPr>
          <a:xfrm>
            <a:off x="5497216" y="2115424"/>
            <a:ext cx="401120" cy="1938992"/>
          </a:xfrm>
          <a:prstGeom prst="rect">
            <a:avLst/>
          </a:prstGeom>
          <a:noFill/>
        </p:spPr>
        <p:txBody>
          <a:bodyPr wrap="square" rtlCol="0">
            <a:spAutoFit/>
          </a:bodyPr>
          <a:lstStyle/>
          <a:p>
            <a:pPr algn="ctr"/>
            <a:r>
              <a:rPr lang="sk-SK" sz="2000" b="1" dirty="0">
                <a:latin typeface="Times New Roman" panose="02020603050405020304" pitchFamily="18" charset="0"/>
                <a:cs typeface="Times New Roman" panose="02020603050405020304" pitchFamily="18" charset="0"/>
              </a:rPr>
              <a:t>NÁMETY</a:t>
            </a:r>
          </a:p>
        </p:txBody>
      </p:sp>
    </p:spTree>
    <p:extLst>
      <p:ext uri="{BB962C8B-B14F-4D97-AF65-F5344CB8AC3E}">
        <p14:creationId xmlns:p14="http://schemas.microsoft.com/office/powerpoint/2010/main" val="1001122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7D71E35D-B46D-4EF5-998C-0A08C0C8E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05652" y="-293997"/>
            <a:ext cx="2037588" cy="3064042"/>
          </a:xfrm>
          <a:prstGeom prst="rect">
            <a:avLst/>
          </a:prstGeom>
        </p:spPr>
      </p:pic>
      <p:pic>
        <p:nvPicPr>
          <p:cNvPr id="6" name="Obrázok 5">
            <a:extLst>
              <a:ext uri="{FF2B5EF4-FFF2-40B4-BE49-F238E27FC236}">
                <a16:creationId xmlns:a16="http://schemas.microsoft.com/office/drawing/2014/main" id="{1D04639B-4CD5-4290-A3B5-DD0F1D9BAD1B}"/>
              </a:ext>
            </a:extLst>
          </p:cNvPr>
          <p:cNvPicPr>
            <a:picLocks noChangeAspect="1"/>
          </p:cNvPicPr>
          <p:nvPr/>
        </p:nvPicPr>
        <p:blipFill rotWithShape="1">
          <a:blip r:embed="rId3"/>
          <a:srcRect l="14862" r="11610"/>
          <a:stretch/>
        </p:blipFill>
        <p:spPr>
          <a:xfrm>
            <a:off x="112295" y="2514338"/>
            <a:ext cx="4844716" cy="3899997"/>
          </a:xfrm>
          <a:prstGeom prst="rect">
            <a:avLst/>
          </a:prstGeom>
        </p:spPr>
      </p:pic>
      <p:pic>
        <p:nvPicPr>
          <p:cNvPr id="7" name="Obrázok 6">
            <a:extLst>
              <a:ext uri="{FF2B5EF4-FFF2-40B4-BE49-F238E27FC236}">
                <a16:creationId xmlns:a16="http://schemas.microsoft.com/office/drawing/2014/main" id="{EE6B334F-8CD6-464A-BD36-C2F79FA472E2}"/>
              </a:ext>
            </a:extLst>
          </p:cNvPr>
          <p:cNvPicPr>
            <a:picLocks noChangeAspect="1"/>
          </p:cNvPicPr>
          <p:nvPr/>
        </p:nvPicPr>
        <p:blipFill rotWithShape="1">
          <a:blip r:embed="rId4"/>
          <a:srcRect l="21974" t="6532" r="20131" b="29005"/>
          <a:stretch/>
        </p:blipFill>
        <p:spPr>
          <a:xfrm>
            <a:off x="5160579" y="792469"/>
            <a:ext cx="6731079" cy="5621866"/>
          </a:xfrm>
          <a:prstGeom prst="rect">
            <a:avLst/>
          </a:prstGeom>
        </p:spPr>
      </p:pic>
    </p:spTree>
    <p:extLst>
      <p:ext uri="{BB962C8B-B14F-4D97-AF65-F5344CB8AC3E}">
        <p14:creationId xmlns:p14="http://schemas.microsoft.com/office/powerpoint/2010/main" val="1209534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60DE0E70-817D-422E-9E36-60563CFD0C4B}"/>
              </a:ext>
            </a:extLst>
          </p:cNvPr>
          <p:cNvSpPr>
            <a:spLocks noGrp="1"/>
          </p:cNvSpPr>
          <p:nvPr>
            <p:ph idx="1"/>
          </p:nvPr>
        </p:nvSpPr>
        <p:spPr>
          <a:xfrm>
            <a:off x="426665" y="397951"/>
            <a:ext cx="11032067" cy="3186641"/>
          </a:xfrm>
        </p:spPr>
        <p:txBody>
          <a:bodyPr>
            <a:normAutofit/>
          </a:bodyPr>
          <a:lstStyle/>
          <a:p>
            <a:pPr marL="0" indent="0">
              <a:buNone/>
            </a:pPr>
            <a:r>
              <a:rPr lang="sk-SK" sz="18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Zdroje:</a:t>
            </a:r>
          </a:p>
          <a:p>
            <a:pPr marL="0" indent="0">
              <a:buNone/>
            </a:pPr>
            <a:r>
              <a:rPr lang="sk-SK" sz="18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https://najlepsiepredeti.sk/bocian/</a:t>
            </a:r>
            <a:endParaRPr lang="sk-SK" sz="1800" dirty="0">
              <a:latin typeface="Times New Roman" panose="02020603050405020304" pitchFamily="18" charset="0"/>
              <a:cs typeface="Times New Roman" panose="02020603050405020304" pitchFamily="18" charset="0"/>
            </a:endParaRPr>
          </a:p>
          <a:p>
            <a:pPr marL="0" indent="0">
              <a:buNone/>
            </a:pPr>
            <a:r>
              <a:rPr lang="sk-SK" sz="1800" dirty="0">
                <a:latin typeface="Times New Roman" panose="02020603050405020304" pitchFamily="18" charset="0"/>
                <a:cs typeface="Times New Roman" panose="02020603050405020304" pitchFamily="18" charset="0"/>
              </a:rPr>
              <a:t>Vlastné zdroje, zásobník piesní, básni, hádaniek</a:t>
            </a:r>
          </a:p>
          <a:p>
            <a:pPr marL="0" indent="0">
              <a:buNone/>
            </a:pPr>
            <a:r>
              <a:rPr lang="sk-SK" sz="1800" dirty="0">
                <a:latin typeface="Times New Roman" panose="02020603050405020304" pitchFamily="18" charset="0"/>
                <a:cs typeface="Times New Roman" panose="02020603050405020304" pitchFamily="18" charset="0"/>
              </a:rPr>
              <a:t>Piesne – Mária Podhradská a Richard </a:t>
            </a:r>
            <a:r>
              <a:rPr lang="sk-SK" sz="1800" dirty="0" err="1">
                <a:latin typeface="Times New Roman" panose="02020603050405020304" pitchFamily="18" charset="0"/>
                <a:cs typeface="Times New Roman" panose="02020603050405020304" pitchFamily="18" charset="0"/>
              </a:rPr>
              <a:t>Čanaky</a:t>
            </a:r>
            <a:r>
              <a:rPr lang="sk-SK" sz="1800" dirty="0">
                <a:latin typeface="Times New Roman" panose="02020603050405020304" pitchFamily="18" charset="0"/>
                <a:cs typeface="Times New Roman" panose="02020603050405020304" pitchFamily="18" charset="0"/>
              </a:rPr>
              <a:t> - </a:t>
            </a:r>
            <a:r>
              <a:rPr lang="sk-SK" sz="1800" dirty="0" err="1">
                <a:latin typeface="Times New Roman" panose="02020603050405020304" pitchFamily="18" charset="0"/>
                <a:cs typeface="Times New Roman" panose="02020603050405020304" pitchFamily="18" charset="0"/>
              </a:rPr>
              <a:t>youtube</a:t>
            </a:r>
            <a:r>
              <a:rPr lang="sk-SK" sz="1800" dirty="0">
                <a:latin typeface="Times New Roman" panose="02020603050405020304" pitchFamily="18" charset="0"/>
                <a:cs typeface="Times New Roman" panose="02020603050405020304" pitchFamily="18" charset="0"/>
              </a:rPr>
              <a:t> - Bocian a žabka, Ja som žabka – </a:t>
            </a:r>
            <a:r>
              <a:rPr lang="sk-SK" sz="1800" dirty="0" err="1">
                <a:latin typeface="Times New Roman" panose="02020603050405020304" pitchFamily="18" charset="0"/>
                <a:cs typeface="Times New Roman" panose="02020603050405020304" pitchFamily="18" charset="0"/>
              </a:rPr>
              <a:t>Spievankovo</a:t>
            </a:r>
            <a:endParaRPr lang="sk-SK" sz="1800" dirty="0">
              <a:latin typeface="Times New Roman" panose="02020603050405020304" pitchFamily="18" charset="0"/>
              <a:cs typeface="Times New Roman" panose="02020603050405020304" pitchFamily="18" charset="0"/>
            </a:endParaRPr>
          </a:p>
          <a:p>
            <a:pPr marL="0" indent="0">
              <a:buNone/>
            </a:pPr>
            <a:r>
              <a:rPr lang="sk-SK" sz="1800" dirty="0">
                <a:latin typeface="Times New Roman" panose="02020603050405020304" pitchFamily="18" charset="0"/>
                <a:cs typeface="Times New Roman" panose="02020603050405020304" pitchFamily="18" charset="0"/>
              </a:rPr>
              <a:t>Obrázky </a:t>
            </a:r>
            <a:r>
              <a:rPr lang="sk-SK" sz="1800" dirty="0" err="1">
                <a:latin typeface="Times New Roman" panose="02020603050405020304" pitchFamily="18" charset="0"/>
                <a:cs typeface="Times New Roman" panose="02020603050405020304" pitchFamily="18" charset="0"/>
              </a:rPr>
              <a:t>pinterest</a:t>
            </a:r>
            <a:endParaRPr lang="sk-SK" sz="1800" dirty="0">
              <a:latin typeface="Times New Roman" panose="02020603050405020304" pitchFamily="18" charset="0"/>
              <a:cs typeface="Times New Roman" panose="02020603050405020304" pitchFamily="18" charset="0"/>
            </a:endParaRPr>
          </a:p>
          <a:p>
            <a:pPr marL="0" indent="0">
              <a:buNone/>
            </a:pPr>
            <a:r>
              <a:rPr lang="sk-SK" sz="1800" dirty="0">
                <a:latin typeface="Times New Roman" panose="02020603050405020304" pitchFamily="18" charset="0"/>
                <a:cs typeface="Times New Roman" panose="02020603050405020304" pitchFamily="18" charset="0"/>
              </a:rPr>
              <a:t>Cvičenie časopis Adamko - </a:t>
            </a:r>
            <a:r>
              <a:rPr lang="sk-SK" sz="1800" dirty="0" err="1">
                <a:latin typeface="Times New Roman" panose="02020603050405020304" pitchFamily="18" charset="0"/>
                <a:cs typeface="Times New Roman" panose="02020603050405020304" pitchFamily="18" charset="0"/>
              </a:rPr>
              <a:t>pintarest</a:t>
            </a:r>
            <a:r>
              <a:rPr lang="sk-SK" sz="1800" dirty="0">
                <a:latin typeface="Times New Roman" panose="02020603050405020304" pitchFamily="18" charset="0"/>
                <a:cs typeface="Times New Roman" panose="02020603050405020304" pitchFamily="18" charset="0"/>
              </a:rPr>
              <a:t> </a:t>
            </a:r>
          </a:p>
          <a:p>
            <a:pPr marL="0" indent="0">
              <a:buNone/>
            </a:pPr>
            <a:r>
              <a:rPr lang="sk-SK" sz="1800" dirty="0" err="1">
                <a:latin typeface="Times New Roman" panose="02020603050405020304" pitchFamily="18" charset="0"/>
                <a:cs typeface="Times New Roman" panose="02020603050405020304" pitchFamily="18" charset="0"/>
              </a:rPr>
              <a:t>Miňová</a:t>
            </a:r>
            <a:r>
              <a:rPr lang="sk-SK" sz="1800" dirty="0">
                <a:latin typeface="Times New Roman" panose="02020603050405020304" pitchFamily="18" charset="0"/>
                <a:cs typeface="Times New Roman" panose="02020603050405020304" pitchFamily="18" charset="0"/>
              </a:rPr>
              <a:t>, M. a kol.: Environmentálna výchova v materskej škole, Prešov: </a:t>
            </a:r>
            <a:r>
              <a:rPr lang="sk-SK" sz="1800" dirty="0" err="1">
                <a:latin typeface="Times New Roman" panose="02020603050405020304" pitchFamily="18" charset="0"/>
                <a:cs typeface="Times New Roman" panose="02020603050405020304" pitchFamily="18" charset="0"/>
              </a:rPr>
              <a:t>Rokus</a:t>
            </a:r>
            <a:r>
              <a:rPr lang="sk-SK" sz="1800" dirty="0">
                <a:latin typeface="Times New Roman" panose="02020603050405020304" pitchFamily="18" charset="0"/>
                <a:cs typeface="Times New Roman" panose="02020603050405020304" pitchFamily="18" charset="0"/>
              </a:rPr>
              <a:t>, 2005</a:t>
            </a:r>
          </a:p>
        </p:txBody>
      </p:sp>
      <p:sp>
        <p:nvSpPr>
          <p:cNvPr id="2" name="BlokTextu 1">
            <a:extLst>
              <a:ext uri="{FF2B5EF4-FFF2-40B4-BE49-F238E27FC236}">
                <a16:creationId xmlns:a16="http://schemas.microsoft.com/office/drawing/2014/main" id="{4C522AC6-A2BE-46B1-98E7-2296E3C53009}"/>
              </a:ext>
            </a:extLst>
          </p:cNvPr>
          <p:cNvSpPr txBox="1"/>
          <p:nvPr/>
        </p:nvSpPr>
        <p:spPr>
          <a:xfrm>
            <a:off x="321733" y="3234267"/>
            <a:ext cx="11921067" cy="5078313"/>
          </a:xfrm>
          <a:prstGeom prst="rect">
            <a:avLst/>
          </a:prstGeom>
          <a:noFill/>
        </p:spPr>
        <p:txBody>
          <a:bodyPr wrap="square" rtlCol="0">
            <a:spAutoFit/>
          </a:bodyPr>
          <a:lstStyle/>
          <a:p>
            <a:r>
              <a:rPr lang="sk-SK" dirty="0">
                <a:latin typeface="Times New Roman" panose="02020603050405020304" pitchFamily="18" charset="0"/>
                <a:cs typeface="Times New Roman" panose="02020603050405020304" pitchFamily="18" charset="0"/>
              </a:rPr>
              <a:t>Linky:</a:t>
            </a:r>
          </a:p>
          <a:p>
            <a:r>
              <a:rPr lang="sk-SK" dirty="0">
                <a:latin typeface="Times New Roman" panose="02020603050405020304" pitchFamily="18" charset="0"/>
                <a:cs typeface="Times New Roman" panose="02020603050405020304" pitchFamily="18" charset="0"/>
                <a:hlinkClick r:id="rId3"/>
              </a:rPr>
              <a:t>https://www.youtube.com/watch?v=V1qMOeN3kDY</a:t>
            </a:r>
            <a:r>
              <a:rPr lang="sk-SK" dirty="0">
                <a:latin typeface="Times New Roman" panose="02020603050405020304" pitchFamily="18" charset="0"/>
                <a:cs typeface="Times New Roman" panose="02020603050405020304" pitchFamily="18" charset="0"/>
              </a:rPr>
              <a:t> – Zvieratká z rybníka</a:t>
            </a:r>
          </a:p>
          <a:p>
            <a:r>
              <a:rPr lang="sk-SK" dirty="0">
                <a:latin typeface="Times New Roman" panose="02020603050405020304" pitchFamily="18" charset="0"/>
                <a:cs typeface="Times New Roman" panose="02020603050405020304" pitchFamily="18" charset="0"/>
                <a:hlinkClick r:id="rId4"/>
              </a:rPr>
              <a:t>https://www.youtube.com/watch?v=Vu5fPOGGC3c</a:t>
            </a:r>
            <a:r>
              <a:rPr lang="sk-SK" dirty="0">
                <a:latin typeface="Times New Roman" panose="02020603050405020304" pitchFamily="18" charset="0"/>
                <a:cs typeface="Times New Roman" panose="02020603050405020304" pitchFamily="18" charset="0"/>
              </a:rPr>
              <a:t> – Pláva kačka po jazere – </a:t>
            </a:r>
            <a:r>
              <a:rPr lang="sk-SK" dirty="0" err="1">
                <a:latin typeface="Times New Roman" panose="02020603050405020304" pitchFamily="18" charset="0"/>
                <a:cs typeface="Times New Roman" panose="02020603050405020304" pitchFamily="18" charset="0"/>
              </a:rPr>
              <a:t>Spievankovo</a:t>
            </a:r>
            <a:endParaRPr lang="sk-SK" dirty="0">
              <a:latin typeface="Times New Roman" panose="02020603050405020304" pitchFamily="18" charset="0"/>
              <a:cs typeface="Times New Roman" panose="02020603050405020304" pitchFamily="18" charset="0"/>
            </a:endParaRPr>
          </a:p>
          <a:p>
            <a:r>
              <a:rPr lang="sk-SK" dirty="0">
                <a:latin typeface="Times New Roman" panose="02020603050405020304" pitchFamily="18" charset="0"/>
                <a:cs typeface="Times New Roman" panose="02020603050405020304" pitchFamily="18" charset="0"/>
                <a:hlinkClick r:id="rId5"/>
              </a:rPr>
              <a:t>https://www.youtube.com/watch?v=zmHGYUETuLw&amp;t=8s</a:t>
            </a:r>
            <a:r>
              <a:rPr lang="sk-SK" dirty="0">
                <a:latin typeface="Times New Roman" panose="02020603050405020304" pitchFamily="18" charset="0"/>
                <a:cs typeface="Times New Roman" panose="02020603050405020304" pitchFamily="18" charset="0"/>
              </a:rPr>
              <a:t> Škaredé káčatko - Rozprávky líšky a vlka</a:t>
            </a:r>
          </a:p>
          <a:p>
            <a:r>
              <a:rPr lang="sk-SK" dirty="0">
                <a:latin typeface="Times New Roman" panose="02020603050405020304" pitchFamily="18" charset="0"/>
                <a:cs typeface="Times New Roman" panose="02020603050405020304" pitchFamily="18" charset="0"/>
                <a:hlinkClick r:id="rId6"/>
              </a:rPr>
              <a:t>https://www.youtube.com/watch?v=nhgYvHbHR-Y&amp;t=72s</a:t>
            </a:r>
            <a:r>
              <a:rPr lang="sk-SK" dirty="0">
                <a:latin typeface="Times New Roman" panose="02020603050405020304" pitchFamily="18" charset="0"/>
                <a:cs typeface="Times New Roman" panose="02020603050405020304" pitchFamily="18" charset="0"/>
              </a:rPr>
              <a:t> Šťuka – Pa a Pi</a:t>
            </a:r>
          </a:p>
          <a:p>
            <a:r>
              <a:rPr lang="sk-SK" dirty="0">
                <a:latin typeface="Times New Roman" panose="02020603050405020304" pitchFamily="18" charset="0"/>
                <a:cs typeface="Times New Roman" panose="02020603050405020304" pitchFamily="18" charset="0"/>
                <a:hlinkClick r:id="rId7"/>
              </a:rPr>
              <a:t>https://www.youtube.com/watch?v=ovw2FYyJtpU</a:t>
            </a:r>
            <a:r>
              <a:rPr lang="sk-SK" dirty="0">
                <a:latin typeface="Times New Roman" panose="02020603050405020304" pitchFamily="18" charset="0"/>
                <a:cs typeface="Times New Roman" panose="02020603050405020304" pitchFamily="18" charset="0"/>
              </a:rPr>
              <a:t> – Skokan zelený – Pa a Pi</a:t>
            </a:r>
          </a:p>
          <a:p>
            <a:r>
              <a:rPr lang="sk-SK" dirty="0">
                <a:latin typeface="Times New Roman" panose="02020603050405020304" pitchFamily="18" charset="0"/>
                <a:cs typeface="Times New Roman" panose="02020603050405020304" pitchFamily="18" charset="0"/>
                <a:hlinkClick r:id="rId8"/>
              </a:rPr>
              <a:t>https://www.youtube.com/watch?v=9y829SSEgS8&amp;t=47s</a:t>
            </a:r>
            <a:r>
              <a:rPr lang="sk-SK" dirty="0">
                <a:latin typeface="Times New Roman" panose="02020603050405020304" pitchFamily="18" charset="0"/>
                <a:cs typeface="Times New Roman" panose="02020603050405020304" pitchFamily="18" charset="0"/>
              </a:rPr>
              <a:t> Smejko a </a:t>
            </a:r>
            <a:r>
              <a:rPr lang="sk-SK" dirty="0" err="1">
                <a:latin typeface="Times New Roman" panose="02020603050405020304" pitchFamily="18" charset="0"/>
                <a:cs typeface="Times New Roman" panose="02020603050405020304" pitchFamily="18" charset="0"/>
              </a:rPr>
              <a:t>Tanculienka</a:t>
            </a:r>
            <a:r>
              <a:rPr lang="sk-SK" dirty="0">
                <a:latin typeface="Times New Roman" panose="02020603050405020304" pitchFamily="18" charset="0"/>
                <a:cs typeface="Times New Roman" panose="02020603050405020304" pitchFamily="18" charset="0"/>
              </a:rPr>
              <a:t> – </a:t>
            </a:r>
            <a:r>
              <a:rPr lang="sk-SK" dirty="0" err="1">
                <a:latin typeface="Times New Roman" panose="02020603050405020304" pitchFamily="18" charset="0"/>
                <a:cs typeface="Times New Roman" panose="02020603050405020304" pitchFamily="18" charset="0"/>
              </a:rPr>
              <a:t>Zatá</a:t>
            </a:r>
            <a:r>
              <a:rPr lang="sk-SK" dirty="0">
                <a:latin typeface="Times New Roman" panose="02020603050405020304" pitchFamily="18" charset="0"/>
                <a:cs typeface="Times New Roman" panose="02020603050405020304" pitchFamily="18" charset="0"/>
              </a:rPr>
              <a:t> rybka</a:t>
            </a:r>
          </a:p>
          <a:p>
            <a:r>
              <a:rPr lang="sk-SK" dirty="0">
                <a:latin typeface="Times New Roman" panose="02020603050405020304" pitchFamily="18" charset="0"/>
                <a:cs typeface="Times New Roman" panose="02020603050405020304" pitchFamily="18" charset="0"/>
                <a:hlinkClick r:id="rId9"/>
              </a:rPr>
              <a:t>https://www.youtube.com/watch?v=bOYJfSZNQKk&amp;t=71s</a:t>
            </a:r>
            <a:r>
              <a:rPr lang="sk-SK" dirty="0">
                <a:latin typeface="Times New Roman" panose="02020603050405020304" pitchFamily="18" charset="0"/>
                <a:cs typeface="Times New Roman" panose="02020603050405020304" pitchFamily="18" charset="0"/>
              </a:rPr>
              <a:t> Žabí </a:t>
            </a:r>
            <a:r>
              <a:rPr lang="sk-SK" dirty="0" err="1">
                <a:latin typeface="Times New Roman" panose="02020603050405020304" pitchFamily="18" charset="0"/>
                <a:cs typeface="Times New Roman" panose="02020603050405020304" pitchFamily="18" charset="0"/>
              </a:rPr>
              <a:t>prínc</a:t>
            </a:r>
            <a:endParaRPr lang="sk-SK" dirty="0">
              <a:latin typeface="Times New Roman" panose="02020603050405020304" pitchFamily="18" charset="0"/>
              <a:cs typeface="Times New Roman" panose="02020603050405020304" pitchFamily="18" charset="0"/>
            </a:endParaRPr>
          </a:p>
          <a:p>
            <a:r>
              <a:rPr lang="sk-SK" dirty="0">
                <a:latin typeface="Times New Roman" panose="02020603050405020304" pitchFamily="18" charset="0"/>
                <a:cs typeface="Times New Roman" panose="02020603050405020304" pitchFamily="18" charset="0"/>
                <a:hlinkClick r:id="rId10"/>
              </a:rPr>
              <a:t>https://www.youtube.com/watch?v=wEse-o6JdXg</a:t>
            </a:r>
            <a:r>
              <a:rPr lang="sk-SK" dirty="0">
                <a:latin typeface="Times New Roman" panose="02020603050405020304" pitchFamily="18" charset="0"/>
                <a:cs typeface="Times New Roman" panose="02020603050405020304" pitchFamily="18" charset="0"/>
              </a:rPr>
              <a:t> Čajka -  rozprávka Macko Uško</a:t>
            </a:r>
          </a:p>
          <a:p>
            <a:r>
              <a:rPr lang="sk-SK" dirty="0">
                <a:latin typeface="Times New Roman" panose="02020603050405020304" pitchFamily="18" charset="0"/>
                <a:cs typeface="Times New Roman" panose="02020603050405020304" pitchFamily="18" charset="0"/>
                <a:hlinkClick r:id="rId11"/>
              </a:rPr>
              <a:t>https://www.youtube.com/watch?v=XOgSDQ5X-NA</a:t>
            </a:r>
            <a:r>
              <a:rPr lang="sk-SK" dirty="0">
                <a:latin typeface="Times New Roman" panose="02020603050405020304" pitchFamily="18" charset="0"/>
                <a:cs typeface="Times New Roman" panose="02020603050405020304" pitchFamily="18" charset="0"/>
              </a:rPr>
              <a:t> – Od vajíčka k žabke</a:t>
            </a:r>
          </a:p>
          <a:p>
            <a:endParaRPr lang="sk-SK"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440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986B2791-81E2-4C14-B4E2-53193073F6DE}"/>
              </a:ext>
            </a:extLst>
          </p:cNvPr>
          <p:cNvPicPr>
            <a:picLocks noChangeAspect="1"/>
          </p:cNvPicPr>
          <p:nvPr/>
        </p:nvPicPr>
        <p:blipFill rotWithShape="1">
          <a:blip r:embed="rId2"/>
          <a:srcRect b="25185"/>
          <a:stretch/>
        </p:blipFill>
        <p:spPr>
          <a:xfrm>
            <a:off x="0" y="0"/>
            <a:ext cx="12192000" cy="6858000"/>
          </a:xfrm>
          <a:prstGeom prst="rect">
            <a:avLst/>
          </a:prstGeom>
        </p:spPr>
      </p:pic>
      <p:sp>
        <p:nvSpPr>
          <p:cNvPr id="2" name="Nadpis 1">
            <a:extLst>
              <a:ext uri="{FF2B5EF4-FFF2-40B4-BE49-F238E27FC236}">
                <a16:creationId xmlns:a16="http://schemas.microsoft.com/office/drawing/2014/main" id="{3076F427-4495-448F-A969-05C3F681B4CA}"/>
              </a:ext>
            </a:extLst>
          </p:cNvPr>
          <p:cNvSpPr>
            <a:spLocks noGrp="1"/>
          </p:cNvSpPr>
          <p:nvPr>
            <p:ph type="title"/>
          </p:nvPr>
        </p:nvSpPr>
        <p:spPr>
          <a:xfrm>
            <a:off x="287321" y="261332"/>
            <a:ext cx="2284822" cy="465842"/>
          </a:xfrm>
        </p:spPr>
        <p:txBody>
          <a:bodyPr>
            <a:noAutofit/>
          </a:bodyPr>
          <a:lstStyle/>
          <a:p>
            <a:r>
              <a:rPr lang="sk-SK" sz="4000" dirty="0">
                <a:latin typeface="Times New Roman" panose="02020603050405020304" pitchFamily="18" charset="0"/>
                <a:cs typeface="Times New Roman" panose="02020603050405020304" pitchFamily="18" charset="0"/>
              </a:rPr>
              <a:t>VÁŽKA</a:t>
            </a:r>
          </a:p>
        </p:txBody>
      </p:sp>
    </p:spTree>
    <p:extLst>
      <p:ext uri="{BB962C8B-B14F-4D97-AF65-F5344CB8AC3E}">
        <p14:creationId xmlns:p14="http://schemas.microsoft.com/office/powerpoint/2010/main" val="3123008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D5578461-8729-43E0-B9A7-12633B7FE95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233" r="99535"/>
                    </a14:imgEffect>
                  </a14:imgLayer>
                </a14:imgProps>
              </a:ext>
              <a:ext uri="{28A0092B-C50C-407E-A947-70E740481C1C}">
                <a14:useLocalDpi xmlns:a14="http://schemas.microsoft.com/office/drawing/2010/main" val="0"/>
              </a:ext>
            </a:extLst>
          </a:blip>
          <a:stretch>
            <a:fillRect/>
          </a:stretch>
        </p:blipFill>
        <p:spPr>
          <a:xfrm>
            <a:off x="7600293" y="3240863"/>
            <a:ext cx="4454727" cy="2579598"/>
          </a:xfrm>
          <a:prstGeom prst="rect">
            <a:avLst/>
          </a:prstGeom>
        </p:spPr>
      </p:pic>
      <p:pic>
        <p:nvPicPr>
          <p:cNvPr id="6" name="Obrázok 5">
            <a:extLst>
              <a:ext uri="{FF2B5EF4-FFF2-40B4-BE49-F238E27FC236}">
                <a16:creationId xmlns:a16="http://schemas.microsoft.com/office/drawing/2014/main" id="{5E62E355-664C-411B-894F-503DE579A0B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1250" r="100000">
                        <a14:backgroundMark x1="28000" y1="73333" x2="43250" y2="72157"/>
                      </a14:backgroundRemoval>
                    </a14:imgEffect>
                  </a14:imgLayer>
                </a14:imgProps>
              </a:ext>
            </a:extLst>
          </a:blip>
          <a:stretch>
            <a:fillRect/>
          </a:stretch>
        </p:blipFill>
        <p:spPr>
          <a:xfrm rot="11649091" flipV="1">
            <a:off x="830052" y="3283030"/>
            <a:ext cx="3810000" cy="2839402"/>
          </a:xfrm>
          <a:prstGeom prst="rect">
            <a:avLst/>
          </a:prstGeom>
        </p:spPr>
      </p:pic>
      <p:sp>
        <p:nvSpPr>
          <p:cNvPr id="7" name="Obdĺžnik 6">
            <a:extLst>
              <a:ext uri="{FF2B5EF4-FFF2-40B4-BE49-F238E27FC236}">
                <a16:creationId xmlns:a16="http://schemas.microsoft.com/office/drawing/2014/main" id="{5A13A7E8-0F3F-464E-8410-32AD7ABC4178}"/>
              </a:ext>
            </a:extLst>
          </p:cNvPr>
          <p:cNvSpPr/>
          <p:nvPr/>
        </p:nvSpPr>
        <p:spPr>
          <a:xfrm>
            <a:off x="374181" y="6175764"/>
            <a:ext cx="4555158" cy="369332"/>
          </a:xfrm>
          <a:prstGeom prst="rect">
            <a:avLst/>
          </a:prstGeom>
        </p:spPr>
        <p:txBody>
          <a:bodyPr wrap="none">
            <a:spAutoFit/>
          </a:bodyPr>
          <a:lstStyle/>
          <a:p>
            <a:r>
              <a:rPr lang="sk-SK" dirty="0"/>
              <a:t>http://snaturou2000.sk/zivocichy/vydra-riecna</a:t>
            </a:r>
          </a:p>
        </p:txBody>
      </p:sp>
      <p:sp>
        <p:nvSpPr>
          <p:cNvPr id="8" name="Obdĺžnik 7">
            <a:extLst>
              <a:ext uri="{FF2B5EF4-FFF2-40B4-BE49-F238E27FC236}">
                <a16:creationId xmlns:a16="http://schemas.microsoft.com/office/drawing/2014/main" id="{B7BC6704-0744-453E-8598-B461A4D23175}"/>
              </a:ext>
            </a:extLst>
          </p:cNvPr>
          <p:cNvSpPr/>
          <p:nvPr/>
        </p:nvSpPr>
        <p:spPr>
          <a:xfrm>
            <a:off x="6525345" y="6175764"/>
            <a:ext cx="4596515" cy="369332"/>
          </a:xfrm>
          <a:prstGeom prst="rect">
            <a:avLst/>
          </a:prstGeom>
        </p:spPr>
        <p:txBody>
          <a:bodyPr wrap="none">
            <a:spAutoFit/>
          </a:bodyPr>
          <a:lstStyle/>
          <a:p>
            <a:r>
              <a:rPr lang="sk-SK" dirty="0"/>
              <a:t>http://snaturou2000.sk/zivocichy/bobor-vodny</a:t>
            </a:r>
          </a:p>
        </p:txBody>
      </p:sp>
      <p:sp>
        <p:nvSpPr>
          <p:cNvPr id="2" name="BlokTextu 1">
            <a:extLst>
              <a:ext uri="{FF2B5EF4-FFF2-40B4-BE49-F238E27FC236}">
                <a16:creationId xmlns:a16="http://schemas.microsoft.com/office/drawing/2014/main" id="{8378A3CD-39A9-4A24-B8E6-4FBC81C6CCA3}"/>
              </a:ext>
            </a:extLst>
          </p:cNvPr>
          <p:cNvSpPr txBox="1"/>
          <p:nvPr/>
        </p:nvSpPr>
        <p:spPr>
          <a:xfrm>
            <a:off x="5916202" y="378688"/>
            <a:ext cx="5814802" cy="2677656"/>
          </a:xfrm>
          <a:prstGeom prst="rect">
            <a:avLst/>
          </a:prstGeom>
          <a:noFill/>
        </p:spPr>
        <p:txBody>
          <a:bodyPr wrap="square" rtlCol="0">
            <a:spAutoFit/>
          </a:bodyPr>
          <a:lstStyle/>
          <a:p>
            <a:pPr algn="ctr"/>
            <a:r>
              <a:rPr lang="sk-SK" sz="2400" dirty="0">
                <a:latin typeface="Times New Roman" panose="02020603050405020304" pitchFamily="18" charset="0"/>
                <a:cs typeface="Times New Roman" panose="02020603050405020304" pitchFamily="18" charset="0"/>
              </a:rPr>
              <a:t>PLOSKÝ CHVOST V HUŇATOM </a:t>
            </a:r>
          </a:p>
          <a:p>
            <a:pPr algn="ctr"/>
            <a:r>
              <a:rPr lang="sk-SK" sz="2400" dirty="0">
                <a:latin typeface="Times New Roman" panose="02020603050405020304" pitchFamily="18" charset="0"/>
                <a:cs typeface="Times New Roman" panose="02020603050405020304" pitchFamily="18" charset="0"/>
              </a:rPr>
              <a:t>KOŽUCHU Z VODY TRČÍ.</a:t>
            </a:r>
          </a:p>
          <a:p>
            <a:pPr algn="ctr"/>
            <a:r>
              <a:rPr lang="sk-SK" sz="2400" dirty="0">
                <a:latin typeface="Times New Roman" panose="02020603050405020304" pitchFamily="18" charset="0"/>
                <a:cs typeface="Times New Roman" panose="02020603050405020304" pitchFamily="18" charset="0"/>
              </a:rPr>
              <a:t>KEĎ TREBA RÝCHLO SA </a:t>
            </a:r>
          </a:p>
          <a:p>
            <a:pPr algn="ctr"/>
            <a:r>
              <a:rPr lang="sk-SK" sz="2400" dirty="0">
                <a:latin typeface="Times New Roman" panose="02020603050405020304" pitchFamily="18" charset="0"/>
                <a:cs typeface="Times New Roman" panose="02020603050405020304" pitchFamily="18" charset="0"/>
              </a:rPr>
              <a:t>POD VODU SKRČÍ.</a:t>
            </a:r>
          </a:p>
          <a:p>
            <a:pPr algn="ctr"/>
            <a:r>
              <a:rPr lang="sk-SK" sz="2400" dirty="0">
                <a:latin typeface="Times New Roman" panose="02020603050405020304" pitchFamily="18" charset="0"/>
                <a:cs typeface="Times New Roman" panose="02020603050405020304" pitchFamily="18" charset="0"/>
              </a:rPr>
              <a:t>VO VODE STAVIA SI  HATE</a:t>
            </a:r>
          </a:p>
          <a:p>
            <a:pPr algn="ctr"/>
            <a:r>
              <a:rPr lang="sk-SK" sz="2400" dirty="0">
                <a:latin typeface="Times New Roman" panose="02020603050405020304" pitchFamily="18" charset="0"/>
                <a:cs typeface="Times New Roman" panose="02020603050405020304" pitchFamily="18" charset="0"/>
              </a:rPr>
              <a:t>POZRITE TU HO MÁTE. </a:t>
            </a:r>
          </a:p>
          <a:p>
            <a:pPr algn="ctr"/>
            <a:r>
              <a:rPr lang="sk-SK" sz="2400" dirty="0">
                <a:latin typeface="Times New Roman" panose="02020603050405020304" pitchFamily="18" charset="0"/>
                <a:cs typeface="Times New Roman" panose="02020603050405020304" pitchFamily="18" charset="0"/>
              </a:rPr>
              <a:t>(</a:t>
            </a:r>
            <a:r>
              <a:rPr lang="sk-SK" sz="2400" b="1" dirty="0">
                <a:latin typeface="Times New Roman" panose="02020603050405020304" pitchFamily="18" charset="0"/>
                <a:cs typeface="Times New Roman" panose="02020603050405020304" pitchFamily="18" charset="0"/>
              </a:rPr>
              <a:t>BOBOR)</a:t>
            </a:r>
          </a:p>
        </p:txBody>
      </p:sp>
      <p:sp>
        <p:nvSpPr>
          <p:cNvPr id="4" name="BlokTextu 3">
            <a:extLst>
              <a:ext uri="{FF2B5EF4-FFF2-40B4-BE49-F238E27FC236}">
                <a16:creationId xmlns:a16="http://schemas.microsoft.com/office/drawing/2014/main" id="{AFC7D7AD-BFB7-4DD7-8B8D-3B81308429DD}"/>
              </a:ext>
            </a:extLst>
          </p:cNvPr>
          <p:cNvSpPr txBox="1"/>
          <p:nvPr/>
        </p:nvSpPr>
        <p:spPr>
          <a:xfrm>
            <a:off x="1073614" y="599032"/>
            <a:ext cx="4842588" cy="2677656"/>
          </a:xfrm>
          <a:prstGeom prst="rect">
            <a:avLst/>
          </a:prstGeom>
          <a:noFill/>
        </p:spPr>
        <p:txBody>
          <a:bodyPr wrap="square" rtlCol="0">
            <a:spAutoFit/>
          </a:bodyPr>
          <a:lstStyle/>
          <a:p>
            <a:pPr algn="ctr"/>
            <a:r>
              <a:rPr lang="sk-SK" sz="2400" dirty="0">
                <a:latin typeface="Times New Roman" panose="02020603050405020304" pitchFamily="18" charset="0"/>
                <a:cs typeface="Times New Roman" panose="02020603050405020304" pitchFamily="18" charset="0"/>
              </a:rPr>
              <a:t>VO VODE ČI NA SUCHU </a:t>
            </a:r>
          </a:p>
          <a:p>
            <a:pPr algn="ctr"/>
            <a:r>
              <a:rPr lang="sk-SK" sz="2400" dirty="0">
                <a:latin typeface="Times New Roman" panose="02020603050405020304" pitchFamily="18" charset="0"/>
                <a:cs typeface="Times New Roman" panose="02020603050405020304" pitchFamily="18" charset="0"/>
              </a:rPr>
              <a:t> ODETÁ V SIVOM KOŽUCHU.</a:t>
            </a:r>
          </a:p>
          <a:p>
            <a:pPr algn="ctr"/>
            <a:r>
              <a:rPr lang="sk-SK" sz="2400" dirty="0">
                <a:latin typeface="Times New Roman" panose="02020603050405020304" pitchFamily="18" charset="0"/>
                <a:cs typeface="Times New Roman" panose="02020603050405020304" pitchFamily="18" charset="0"/>
              </a:rPr>
              <a:t>VÝBORNE PLÁVA A RYBKY V RIEKE NAHÁŇA.</a:t>
            </a:r>
          </a:p>
          <a:p>
            <a:pPr algn="ctr"/>
            <a:r>
              <a:rPr lang="sk-SK" sz="2400" dirty="0">
                <a:latin typeface="Times New Roman" panose="02020603050405020304" pitchFamily="18" charset="0"/>
                <a:cs typeface="Times New Roman" panose="02020603050405020304" pitchFamily="18" charset="0"/>
              </a:rPr>
              <a:t>ČO JE TO?</a:t>
            </a:r>
          </a:p>
          <a:p>
            <a:pPr algn="ctr"/>
            <a:r>
              <a:rPr lang="sk-SK" sz="2400" dirty="0">
                <a:latin typeface="Times New Roman" panose="02020603050405020304" pitchFamily="18" charset="0"/>
                <a:cs typeface="Times New Roman" panose="02020603050405020304" pitchFamily="18" charset="0"/>
              </a:rPr>
              <a:t>(</a:t>
            </a:r>
            <a:r>
              <a:rPr lang="sk-SK" sz="2400" b="1" dirty="0">
                <a:latin typeface="Times New Roman" panose="02020603050405020304" pitchFamily="18" charset="0"/>
                <a:cs typeface="Times New Roman" panose="02020603050405020304" pitchFamily="18" charset="0"/>
              </a:rPr>
              <a:t>VYDRA</a:t>
            </a:r>
            <a:r>
              <a:rPr lang="sk-SK" sz="2400" dirty="0">
                <a:latin typeface="Times New Roman" panose="02020603050405020304" pitchFamily="18" charset="0"/>
                <a:cs typeface="Times New Roman" panose="02020603050405020304" pitchFamily="18" charset="0"/>
              </a:rPr>
              <a:t>)</a:t>
            </a:r>
          </a:p>
          <a:p>
            <a:pPr algn="ctr"/>
            <a:endParaRPr lang="sk-SK" sz="2400" dirty="0"/>
          </a:p>
        </p:txBody>
      </p:sp>
    </p:spTree>
    <p:extLst>
      <p:ext uri="{BB962C8B-B14F-4D97-AF65-F5344CB8AC3E}">
        <p14:creationId xmlns:p14="http://schemas.microsoft.com/office/powerpoint/2010/main" val="255329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674D8B4D-7710-4D4E-8F6A-456B59FBCCFF}"/>
              </a:ext>
            </a:extLst>
          </p:cNvPr>
          <p:cNvPicPr>
            <a:picLocks noChangeAspect="1"/>
          </p:cNvPicPr>
          <p:nvPr/>
        </p:nvPicPr>
        <p:blipFill rotWithShape="1">
          <a:blip r:embed="rId2"/>
          <a:srcRect t="16889" b="10222"/>
          <a:stretch/>
        </p:blipFill>
        <p:spPr>
          <a:xfrm>
            <a:off x="0" y="0"/>
            <a:ext cx="12192000" cy="6858000"/>
          </a:xfrm>
          <a:prstGeom prst="rect">
            <a:avLst/>
          </a:prstGeom>
        </p:spPr>
      </p:pic>
      <p:sp>
        <p:nvSpPr>
          <p:cNvPr id="6" name="BlokTextu 5">
            <a:extLst>
              <a:ext uri="{FF2B5EF4-FFF2-40B4-BE49-F238E27FC236}">
                <a16:creationId xmlns:a16="http://schemas.microsoft.com/office/drawing/2014/main" id="{E73D3E70-5654-435E-8014-88F90CF3DE7D}"/>
              </a:ext>
            </a:extLst>
          </p:cNvPr>
          <p:cNvSpPr txBox="1"/>
          <p:nvPr/>
        </p:nvSpPr>
        <p:spPr>
          <a:xfrm>
            <a:off x="0" y="213360"/>
            <a:ext cx="4130040" cy="707886"/>
          </a:xfrm>
          <a:prstGeom prst="rect">
            <a:avLst/>
          </a:prstGeom>
          <a:noFill/>
        </p:spPr>
        <p:txBody>
          <a:bodyPr wrap="square" rtlCol="0">
            <a:spAutoFit/>
          </a:bodyPr>
          <a:lstStyle/>
          <a:p>
            <a:r>
              <a:rPr lang="sk-SK" sz="4000" dirty="0">
                <a:latin typeface="Times New Roman" panose="02020603050405020304" pitchFamily="18" charset="0"/>
                <a:cs typeface="Times New Roman" panose="02020603050405020304" pitchFamily="18" charset="0"/>
              </a:rPr>
              <a:t>VYDRA RIEČNA</a:t>
            </a:r>
          </a:p>
        </p:txBody>
      </p:sp>
    </p:spTree>
    <p:extLst>
      <p:ext uri="{BB962C8B-B14F-4D97-AF65-F5344CB8AC3E}">
        <p14:creationId xmlns:p14="http://schemas.microsoft.com/office/powerpoint/2010/main" val="704064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0C19316F-E279-43C4-9074-E408E2B40E49}"/>
              </a:ext>
            </a:extLst>
          </p:cNvPr>
          <p:cNvPicPr>
            <a:picLocks noChangeAspect="1"/>
          </p:cNvPicPr>
          <p:nvPr/>
        </p:nvPicPr>
        <p:blipFill rotWithShape="1">
          <a:blip r:embed="rId2"/>
          <a:srcRect t="4280" r="7705" b="2838"/>
          <a:stretch/>
        </p:blipFill>
        <p:spPr>
          <a:xfrm>
            <a:off x="-106680" y="0"/>
            <a:ext cx="12298680" cy="6919076"/>
          </a:xfrm>
          <a:prstGeom prst="rect">
            <a:avLst/>
          </a:prstGeom>
        </p:spPr>
      </p:pic>
      <p:sp>
        <p:nvSpPr>
          <p:cNvPr id="2" name="Nadpis 1">
            <a:extLst>
              <a:ext uri="{FF2B5EF4-FFF2-40B4-BE49-F238E27FC236}">
                <a16:creationId xmlns:a16="http://schemas.microsoft.com/office/drawing/2014/main" id="{07F8B9A5-27CF-4148-89BC-1254B339032A}"/>
              </a:ext>
            </a:extLst>
          </p:cNvPr>
          <p:cNvSpPr>
            <a:spLocks noGrp="1"/>
          </p:cNvSpPr>
          <p:nvPr>
            <p:ph type="title"/>
          </p:nvPr>
        </p:nvSpPr>
        <p:spPr>
          <a:xfrm>
            <a:off x="228600" y="487680"/>
            <a:ext cx="2042160" cy="563880"/>
          </a:xfrm>
        </p:spPr>
        <p:txBody>
          <a:bodyPr>
            <a:normAutofit fontScale="90000"/>
          </a:bodyPr>
          <a:lstStyle/>
          <a:p>
            <a:r>
              <a:rPr lang="sk-SK" sz="4000" dirty="0">
                <a:latin typeface="Times New Roman" panose="02020603050405020304" pitchFamily="18" charset="0"/>
                <a:cs typeface="Times New Roman" panose="02020603050405020304" pitchFamily="18" charset="0"/>
              </a:rPr>
              <a:t>BOBOR</a:t>
            </a:r>
            <a:br>
              <a:rPr lang="sk-SK" sz="4000" dirty="0">
                <a:latin typeface="Times New Roman" panose="02020603050405020304" pitchFamily="18" charset="0"/>
                <a:cs typeface="Times New Roman" panose="02020603050405020304" pitchFamily="18" charset="0"/>
              </a:rPr>
            </a:br>
            <a:endParaRPr lang="sk-SK"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5670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id="{4DDEEF74-AB16-427C-B592-6CCF7CAE94C1}"/>
              </a:ext>
            </a:extLst>
          </p:cNvPr>
          <p:cNvSpPr/>
          <p:nvPr/>
        </p:nvSpPr>
        <p:spPr>
          <a:xfrm>
            <a:off x="922487" y="298535"/>
            <a:ext cx="6473072" cy="5940088"/>
          </a:xfrm>
          <a:prstGeom prst="rect">
            <a:avLst/>
          </a:prstGeom>
        </p:spPr>
        <p:txBody>
          <a:bodyPr wrap="square">
            <a:spAutoFit/>
          </a:bodyPr>
          <a:lstStyle/>
          <a:p>
            <a:pPr algn="ctr"/>
            <a:r>
              <a:rPr lang="sk-SK" sz="2000" b="1" dirty="0">
                <a:latin typeface="Times New Roman" panose="02020603050405020304" pitchFamily="18" charset="0"/>
                <a:ea typeface="Times New Roman" panose="02020603050405020304" pitchFamily="18" charset="0"/>
              </a:rPr>
              <a:t>PLÁVA KAČKA</a:t>
            </a:r>
            <a:r>
              <a:rPr lang="sk-SK" sz="2000" dirty="0">
                <a:latin typeface="Times New Roman" panose="02020603050405020304" pitchFamily="18" charset="0"/>
                <a:ea typeface="Times New Roman" panose="02020603050405020304" pitchFamily="18" charset="0"/>
              </a:rPr>
              <a:t> </a:t>
            </a:r>
          </a:p>
          <a:p>
            <a:pPr algn="ctr"/>
            <a:r>
              <a:rPr lang="sk-SK" sz="2000" b="1" dirty="0">
                <a:latin typeface="Times New Roman" panose="02020603050405020304" pitchFamily="18" charset="0"/>
                <a:ea typeface="Times New Roman" panose="02020603050405020304" pitchFamily="18" charset="0"/>
              </a:rPr>
              <a:t>PLÁVA KAČKA PO JAZERE, </a:t>
            </a:r>
            <a:endParaRPr lang="sk-SK" sz="2000" dirty="0">
              <a:latin typeface="Times New Roman" panose="02020603050405020304" pitchFamily="18" charset="0"/>
              <a:ea typeface="Times New Roman" panose="02020603050405020304" pitchFamily="18" charset="0"/>
            </a:endParaRPr>
          </a:p>
          <a:p>
            <a:pPr algn="ctr"/>
            <a:r>
              <a:rPr lang="sk-SK" sz="2000" dirty="0">
                <a:latin typeface="Times New Roman" panose="02020603050405020304" pitchFamily="18" charset="0"/>
                <a:ea typeface="Times New Roman" panose="02020603050405020304" pitchFamily="18" charset="0"/>
              </a:rPr>
              <a:t>(stoj rozkročný, predklon – rukami znázorňovať plávanie)</a:t>
            </a:r>
          </a:p>
          <a:p>
            <a:pPr algn="ctr"/>
            <a:r>
              <a:rPr lang="sk-SK" sz="2000" b="1" dirty="0">
                <a:latin typeface="Times New Roman" panose="02020603050405020304" pitchFamily="18" charset="0"/>
                <a:ea typeface="Times New Roman" panose="02020603050405020304" pitchFamily="18" charset="0"/>
              </a:rPr>
              <a:t>VO VODE SI ŠATY PERIE. </a:t>
            </a:r>
            <a:endParaRPr lang="sk-SK" sz="2000" dirty="0">
              <a:latin typeface="Times New Roman" panose="02020603050405020304" pitchFamily="18" charset="0"/>
              <a:ea typeface="Times New Roman" panose="02020603050405020304" pitchFamily="18" charset="0"/>
            </a:endParaRPr>
          </a:p>
          <a:p>
            <a:pPr algn="ctr"/>
            <a:r>
              <a:rPr lang="sk-SK" sz="2000" dirty="0">
                <a:latin typeface="Times New Roman" panose="02020603050405020304" pitchFamily="18" charset="0"/>
                <a:ea typeface="Times New Roman" panose="02020603050405020304" pitchFamily="18" charset="0"/>
              </a:rPr>
              <a:t>(drep, pažami znázorňovať pranie) </a:t>
            </a:r>
          </a:p>
          <a:p>
            <a:pPr algn="ctr"/>
            <a:r>
              <a:rPr lang="sk-SK" sz="2000" b="1" dirty="0">
                <a:latin typeface="Times New Roman" panose="02020603050405020304" pitchFamily="18" charset="0"/>
                <a:ea typeface="Times New Roman" panose="02020603050405020304" pitchFamily="18" charset="0"/>
              </a:rPr>
              <a:t>RYBKY SEM, RYBKY TAM, </a:t>
            </a:r>
            <a:endParaRPr lang="sk-SK" sz="2000" dirty="0">
              <a:latin typeface="Times New Roman" panose="02020603050405020304" pitchFamily="18" charset="0"/>
              <a:ea typeface="Times New Roman" panose="02020603050405020304" pitchFamily="18" charset="0"/>
            </a:endParaRPr>
          </a:p>
          <a:p>
            <a:pPr algn="ctr"/>
            <a:r>
              <a:rPr lang="sk-SK" sz="2000" dirty="0">
                <a:latin typeface="Times New Roman" panose="02020603050405020304" pitchFamily="18" charset="0"/>
                <a:ea typeface="Times New Roman" panose="02020603050405020304" pitchFamily="18" charset="0"/>
              </a:rPr>
              <a:t>(stoj znožmý, upažiť pravou, upažiť skrčmo ľavou, vymeniť paže) </a:t>
            </a:r>
          </a:p>
          <a:p>
            <a:pPr algn="ctr"/>
            <a:r>
              <a:rPr lang="sk-SK" sz="2000" b="1" dirty="0">
                <a:latin typeface="Times New Roman" panose="02020603050405020304" pitchFamily="18" charset="0"/>
                <a:ea typeface="Times New Roman" panose="02020603050405020304" pitchFamily="18" charset="0"/>
              </a:rPr>
              <a:t>JA VÁS VŠETKY POCHYTÁM. </a:t>
            </a:r>
            <a:endParaRPr lang="sk-SK" sz="2000" dirty="0">
              <a:latin typeface="Times New Roman" panose="02020603050405020304" pitchFamily="18" charset="0"/>
              <a:ea typeface="Times New Roman" panose="02020603050405020304" pitchFamily="18" charset="0"/>
            </a:endParaRPr>
          </a:p>
          <a:p>
            <a:pPr algn="ctr"/>
            <a:r>
              <a:rPr lang="sk-SK" sz="2000" dirty="0">
                <a:latin typeface="Times New Roman" panose="02020603050405020304" pitchFamily="18" charset="0"/>
                <a:ea typeface="Times New Roman" panose="02020603050405020304" pitchFamily="18" charset="0"/>
              </a:rPr>
              <a:t>(upažiť – skrčiť upažmo, pohyby rýchlo striedať) </a:t>
            </a:r>
          </a:p>
          <a:p>
            <a:pPr algn="ctr"/>
            <a:r>
              <a:rPr lang="sk-SK" sz="2000" b="1" dirty="0">
                <a:latin typeface="Times New Roman" panose="02020603050405020304" pitchFamily="18" charset="0"/>
                <a:ea typeface="Times New Roman" panose="02020603050405020304" pitchFamily="18" charset="0"/>
              </a:rPr>
              <a:t>PRIŠIEL KÁČER ŤAPI – ŤAP, </a:t>
            </a:r>
            <a:endParaRPr lang="sk-SK" sz="2000" dirty="0">
              <a:latin typeface="Times New Roman" panose="02020603050405020304" pitchFamily="18" charset="0"/>
              <a:ea typeface="Times New Roman" panose="02020603050405020304" pitchFamily="18" charset="0"/>
            </a:endParaRPr>
          </a:p>
          <a:p>
            <a:pPr algn="ctr"/>
            <a:r>
              <a:rPr lang="sk-SK" sz="2000" dirty="0">
                <a:latin typeface="Times New Roman" panose="02020603050405020304" pitchFamily="18" charset="0"/>
                <a:ea typeface="Times New Roman" panose="02020603050405020304" pitchFamily="18" charset="0"/>
              </a:rPr>
              <a:t>(tlieskanie) </a:t>
            </a:r>
          </a:p>
          <a:p>
            <a:pPr algn="ctr"/>
            <a:r>
              <a:rPr lang="sk-SK" sz="2000" b="1" dirty="0">
                <a:latin typeface="Times New Roman" panose="02020603050405020304" pitchFamily="18" charset="0"/>
                <a:ea typeface="Times New Roman" panose="02020603050405020304" pitchFamily="18" charset="0"/>
              </a:rPr>
              <a:t>DO ZOBÁČKA RYBKU HAM. </a:t>
            </a:r>
            <a:endParaRPr lang="sk-SK" sz="2000" dirty="0">
              <a:latin typeface="Times New Roman" panose="02020603050405020304" pitchFamily="18" charset="0"/>
              <a:ea typeface="Times New Roman" panose="02020603050405020304" pitchFamily="18" charset="0"/>
            </a:endParaRPr>
          </a:p>
          <a:p>
            <a:pPr algn="ctr"/>
            <a:r>
              <a:rPr lang="sk-SK" sz="2000" dirty="0">
                <a:latin typeface="Times New Roman" panose="02020603050405020304" pitchFamily="18" charset="0"/>
                <a:ea typeface="Times New Roman" panose="02020603050405020304" pitchFamily="18" charset="0"/>
              </a:rPr>
              <a:t>(predpažiť pravú ruku nad ľavú – znázorniť klepnutie zobákom) </a:t>
            </a:r>
          </a:p>
          <a:p>
            <a:pPr algn="ctr"/>
            <a:r>
              <a:rPr lang="sk-SK" sz="2000" b="1" dirty="0">
                <a:latin typeface="Times New Roman" panose="02020603050405020304" pitchFamily="18" charset="0"/>
                <a:ea typeface="Times New Roman" panose="02020603050405020304" pitchFamily="18" charset="0"/>
              </a:rPr>
              <a:t>UKLÁŇA SA KRÁSAVEC, </a:t>
            </a:r>
            <a:endParaRPr lang="sk-SK" sz="2000" dirty="0">
              <a:latin typeface="Times New Roman" panose="02020603050405020304" pitchFamily="18" charset="0"/>
              <a:ea typeface="Times New Roman" panose="02020603050405020304" pitchFamily="18" charset="0"/>
            </a:endParaRPr>
          </a:p>
          <a:p>
            <a:pPr algn="ctr"/>
            <a:r>
              <a:rPr lang="sk-SK" sz="2000" dirty="0">
                <a:latin typeface="Times New Roman" panose="02020603050405020304" pitchFamily="18" charset="0"/>
                <a:ea typeface="Times New Roman" panose="02020603050405020304" pitchFamily="18" charset="0"/>
              </a:rPr>
              <a:t>(predklony) </a:t>
            </a:r>
          </a:p>
          <a:p>
            <a:pPr algn="ctr"/>
            <a:r>
              <a:rPr lang="sk-SK" sz="2000" b="1" dirty="0">
                <a:latin typeface="Times New Roman" panose="02020603050405020304" pitchFamily="18" charset="0"/>
                <a:ea typeface="Times New Roman" panose="02020603050405020304" pitchFamily="18" charset="0"/>
              </a:rPr>
              <a:t>VOLÁ KAČKU NA TANEC. </a:t>
            </a:r>
            <a:endParaRPr lang="sk-SK" sz="2000" dirty="0">
              <a:latin typeface="Times New Roman" panose="02020603050405020304" pitchFamily="18" charset="0"/>
              <a:ea typeface="Times New Roman" panose="02020603050405020304" pitchFamily="18" charset="0"/>
            </a:endParaRPr>
          </a:p>
          <a:p>
            <a:pPr algn="ctr"/>
            <a:r>
              <a:rPr lang="sk-SK" sz="2000" dirty="0">
                <a:latin typeface="Times New Roman" panose="02020603050405020304" pitchFamily="18" charset="0"/>
                <a:ea typeface="Times New Roman" panose="02020603050405020304" pitchFamily="18" charset="0"/>
              </a:rPr>
              <a:t>(voľný pohyb) </a:t>
            </a:r>
          </a:p>
        </p:txBody>
      </p:sp>
      <p:pic>
        <p:nvPicPr>
          <p:cNvPr id="7" name="Obrázok 6" descr="Výsledok vyh&amp;lcaron;adávania obrázkov pre dopyt ka&amp;ccaron;ka kreslená">
            <a:extLst>
              <a:ext uri="{FF2B5EF4-FFF2-40B4-BE49-F238E27FC236}">
                <a16:creationId xmlns:a16="http://schemas.microsoft.com/office/drawing/2014/main" id="{DF3DB5AF-BA60-45CF-AD4F-3D725CD1C68D}"/>
              </a:ext>
            </a:extLst>
          </p:cNvPr>
          <p:cNvPicPr/>
          <p:nvPr/>
        </p:nvPicPr>
        <p:blipFill>
          <a:blip r:embed="rId4">
            <a:extLst>
              <a:ext uri="{BEBA8EAE-BF5A-486C-A8C5-ECC9F3942E4B}">
                <a14:imgProps xmlns:a14="http://schemas.microsoft.com/office/drawing/2010/main">
                  <a14:imgLayer r:embed="rId5">
                    <a14:imgEffect>
                      <a14:backgroundRemoval t="1508" b="93970" l="11500" r="99000">
                        <a14:foregroundMark x1="18750" y1="28643" x2="27750" y2="20101"/>
                        <a14:foregroundMark x1="31500" y1="52764" x2="32000" y2="36181"/>
                        <a14:foregroundMark x1="42000" y1="19095" x2="43750" y2="17588"/>
                        <a14:foregroundMark x1="38750" y1="23116" x2="38750" y2="23116"/>
                        <a14:foregroundMark x1="39750" y1="20603" x2="39750" y2="20603"/>
                        <a14:foregroundMark x1="90750" y1="46734" x2="94500" y2="40704"/>
                        <a14:foregroundMark x1="94500" y1="38693" x2="96500" y2="37186"/>
                        <a14:foregroundMark x1="95000" y1="37186" x2="98000" y2="35176"/>
                        <a14:foregroundMark x1="98000" y1="35176" x2="98000" y2="35176"/>
                        <a14:foregroundMark x1="73750" y1="66332" x2="82250" y2="50251"/>
                        <a14:backgroundMark x1="37000" y1="83417" x2="50250" y2="87940"/>
                        <a14:backgroundMark x1="24000" y1="74372" x2="27500" y2="79899"/>
                        <a14:backgroundMark x1="33750" y1="82412" x2="38000" y2="82412"/>
                      </a14:backgroundRemoval>
                    </a14:imgEffect>
                  </a14:imgLayer>
                </a14:imgProps>
              </a:ext>
              <a:ext uri="{28A0092B-C50C-407E-A947-70E740481C1C}">
                <a14:useLocalDpi xmlns:a14="http://schemas.microsoft.com/office/drawing/2010/main" val="0"/>
              </a:ext>
            </a:extLst>
          </a:blip>
          <a:srcRect/>
          <a:stretch>
            <a:fillRect/>
          </a:stretch>
        </p:blipFill>
        <p:spPr bwMode="auto">
          <a:xfrm>
            <a:off x="5668236" y="5445722"/>
            <a:ext cx="2941002" cy="1412278"/>
          </a:xfrm>
          <a:prstGeom prst="rect">
            <a:avLst/>
          </a:prstGeom>
          <a:noFill/>
          <a:ln>
            <a:noFill/>
          </a:ln>
        </p:spPr>
      </p:pic>
      <p:sp>
        <p:nvSpPr>
          <p:cNvPr id="10" name="Obdĺžnik 9">
            <a:extLst>
              <a:ext uri="{FF2B5EF4-FFF2-40B4-BE49-F238E27FC236}">
                <a16:creationId xmlns:a16="http://schemas.microsoft.com/office/drawing/2014/main" id="{0E82F240-8156-458C-9808-1A950271DDE6}"/>
              </a:ext>
            </a:extLst>
          </p:cNvPr>
          <p:cNvSpPr/>
          <p:nvPr/>
        </p:nvSpPr>
        <p:spPr>
          <a:xfrm>
            <a:off x="7138737" y="1316422"/>
            <a:ext cx="5053263" cy="1938992"/>
          </a:xfrm>
          <a:prstGeom prst="rect">
            <a:avLst/>
          </a:prstGeom>
        </p:spPr>
        <p:txBody>
          <a:bodyPr wrap="square">
            <a:spAutoFit/>
          </a:bodyPr>
          <a:lstStyle/>
          <a:p>
            <a:pPr algn="ctr"/>
            <a:r>
              <a:rPr lang="pl-PL" sz="2400" dirty="0">
                <a:latin typeface="Times New Roman" panose="02020603050405020304" pitchFamily="18" charset="0"/>
                <a:cs typeface="Times New Roman" panose="02020603050405020304" pitchFamily="18" charset="0"/>
              </a:rPr>
              <a:t>NIE JE HUS A NIE JE SLIEPKA.</a:t>
            </a:r>
            <a:br>
              <a:rPr lang="pl-PL" sz="2400" dirty="0">
                <a:latin typeface="Times New Roman" panose="02020603050405020304" pitchFamily="18" charset="0"/>
                <a:cs typeface="Times New Roman" panose="02020603050405020304" pitchFamily="18" charset="0"/>
              </a:rPr>
            </a:br>
            <a:r>
              <a:rPr lang="pl-PL" sz="2400" dirty="0">
                <a:latin typeface="Times New Roman" panose="02020603050405020304" pitchFamily="18" charset="0"/>
                <a:cs typeface="Times New Roman" panose="02020603050405020304" pitchFamily="18" charset="0"/>
              </a:rPr>
              <a:t>NIE JE ANI MAČKA.</a:t>
            </a:r>
            <a:br>
              <a:rPr lang="pl-PL" sz="2400" dirty="0">
                <a:latin typeface="Times New Roman" panose="02020603050405020304" pitchFamily="18" charset="0"/>
                <a:cs typeface="Times New Roman" panose="02020603050405020304" pitchFamily="18" charset="0"/>
              </a:rPr>
            </a:br>
            <a:r>
              <a:rPr lang="pl-PL" sz="2400" dirty="0">
                <a:latin typeface="Times New Roman" panose="02020603050405020304" pitchFamily="18" charset="0"/>
                <a:cs typeface="Times New Roman" panose="02020603050405020304" pitchFamily="18" charset="0"/>
              </a:rPr>
              <a:t>VO VODIČKE NA POTOKU</a:t>
            </a:r>
            <a:br>
              <a:rPr lang="pl-PL" sz="2400" dirty="0">
                <a:latin typeface="Times New Roman" panose="02020603050405020304" pitchFamily="18" charset="0"/>
                <a:cs typeface="Times New Roman" panose="02020603050405020304" pitchFamily="18" charset="0"/>
              </a:rPr>
            </a:br>
            <a:r>
              <a:rPr lang="pl-PL" sz="2400" dirty="0">
                <a:latin typeface="Times New Roman" panose="02020603050405020304" pitchFamily="18" charset="0"/>
                <a:cs typeface="Times New Roman" panose="02020603050405020304" pitchFamily="18" charset="0"/>
              </a:rPr>
              <a:t>NAJRADŠEJ SA PLAČKÁ.</a:t>
            </a:r>
            <a:br>
              <a:rPr lang="pl-PL" sz="2400" dirty="0">
                <a:latin typeface="Times New Roman" panose="02020603050405020304" pitchFamily="18" charset="0"/>
                <a:cs typeface="Times New Roman" panose="02020603050405020304" pitchFamily="18" charset="0"/>
              </a:rPr>
            </a:br>
            <a:r>
              <a:rPr lang="pl-PL" sz="2400" dirty="0">
                <a:latin typeface="Times New Roman" panose="02020603050405020304" pitchFamily="18" charset="0"/>
                <a:cs typeface="Times New Roman" panose="02020603050405020304" pitchFamily="18" charset="0"/>
              </a:rPr>
              <a:t>(</a:t>
            </a:r>
            <a:r>
              <a:rPr lang="pl-PL" sz="2400" b="1" dirty="0">
                <a:latin typeface="Times New Roman" panose="02020603050405020304" pitchFamily="18" charset="0"/>
                <a:cs typeface="Times New Roman" panose="02020603050405020304" pitchFamily="18" charset="0"/>
              </a:rPr>
              <a:t>KAČKA</a:t>
            </a:r>
            <a:r>
              <a:rPr lang="pl-PL" sz="2400" dirty="0">
                <a:latin typeface="Times New Roman" panose="02020603050405020304" pitchFamily="18" charset="0"/>
                <a:cs typeface="Times New Roman" panose="02020603050405020304" pitchFamily="18" charset="0"/>
              </a:rPr>
              <a:t>)</a:t>
            </a:r>
            <a:endParaRPr lang="sk-SK" sz="2400" dirty="0">
              <a:latin typeface="Times New Roman" panose="02020603050405020304" pitchFamily="18" charset="0"/>
              <a:cs typeface="Times New Roman" panose="02020603050405020304" pitchFamily="18" charset="0"/>
            </a:endParaRPr>
          </a:p>
        </p:txBody>
      </p:sp>
      <p:sp>
        <p:nvSpPr>
          <p:cNvPr id="11" name="Obdĺžnik 10">
            <a:extLst>
              <a:ext uri="{FF2B5EF4-FFF2-40B4-BE49-F238E27FC236}">
                <a16:creationId xmlns:a16="http://schemas.microsoft.com/office/drawing/2014/main" id="{05C27957-E79D-4B3B-8D3E-193A20037696}"/>
              </a:ext>
            </a:extLst>
          </p:cNvPr>
          <p:cNvSpPr/>
          <p:nvPr/>
        </p:nvSpPr>
        <p:spPr>
          <a:xfrm>
            <a:off x="0" y="6443008"/>
            <a:ext cx="4415696" cy="369332"/>
          </a:xfrm>
          <a:prstGeom prst="rect">
            <a:avLst/>
          </a:prstGeom>
        </p:spPr>
        <p:txBody>
          <a:bodyPr wrap="none">
            <a:spAutoFit/>
          </a:bodyPr>
          <a:lstStyle/>
          <a:p>
            <a:r>
              <a:rPr lang="sk-SK" dirty="0"/>
              <a:t>http://snaturou2000.sk/zivocichy/kacica-diva</a:t>
            </a:r>
          </a:p>
        </p:txBody>
      </p:sp>
      <p:pic>
        <p:nvPicPr>
          <p:cNvPr id="12" name="08 Plava kacka">
            <a:hlinkClick r:id="" action="ppaction://media"/>
            <a:extLst>
              <a:ext uri="{FF2B5EF4-FFF2-40B4-BE49-F238E27FC236}">
                <a16:creationId xmlns:a16="http://schemas.microsoft.com/office/drawing/2014/main" id="{283F0BAB-69A8-4317-9E39-97321F2B3F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93483" y="566828"/>
            <a:ext cx="487363" cy="487363"/>
          </a:xfrm>
          <a:prstGeom prst="rect">
            <a:avLst/>
          </a:prstGeom>
        </p:spPr>
      </p:pic>
    </p:spTree>
    <p:extLst>
      <p:ext uri="{BB962C8B-B14F-4D97-AF65-F5344CB8AC3E}">
        <p14:creationId xmlns:p14="http://schemas.microsoft.com/office/powerpoint/2010/main" val="200946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2EC86C16-C80C-4FAC-9425-7A413D1469B9}"/>
              </a:ext>
            </a:extLst>
          </p:cNvPr>
          <p:cNvPicPr>
            <a:picLocks noChangeAspect="1"/>
          </p:cNvPicPr>
          <p:nvPr/>
        </p:nvPicPr>
        <p:blipFill rotWithShape="1">
          <a:blip r:embed="rId2">
            <a:extLst>
              <a:ext uri="{28A0092B-C50C-407E-A947-70E740481C1C}">
                <a14:useLocalDpi xmlns:a14="http://schemas.microsoft.com/office/drawing/2010/main" val="0"/>
              </a:ext>
            </a:extLst>
          </a:blip>
          <a:srcRect t="13880"/>
          <a:stretch/>
        </p:blipFill>
        <p:spPr>
          <a:xfrm>
            <a:off x="0" y="5430"/>
            <a:ext cx="12192000" cy="6852570"/>
          </a:xfrm>
          <a:prstGeom prst="rect">
            <a:avLst/>
          </a:prstGeom>
        </p:spPr>
      </p:pic>
      <p:sp>
        <p:nvSpPr>
          <p:cNvPr id="4" name="Obdĺžnik 3">
            <a:extLst>
              <a:ext uri="{FF2B5EF4-FFF2-40B4-BE49-F238E27FC236}">
                <a16:creationId xmlns:a16="http://schemas.microsoft.com/office/drawing/2014/main" id="{200FD0A8-36DE-4FDC-8EA8-3400739207FE}"/>
              </a:ext>
            </a:extLst>
          </p:cNvPr>
          <p:cNvSpPr/>
          <p:nvPr/>
        </p:nvSpPr>
        <p:spPr>
          <a:xfrm>
            <a:off x="133025" y="279067"/>
            <a:ext cx="6935488" cy="707886"/>
          </a:xfrm>
          <a:prstGeom prst="rect">
            <a:avLst/>
          </a:prstGeom>
        </p:spPr>
        <p:txBody>
          <a:bodyPr wrap="none">
            <a:spAutoFit/>
          </a:bodyPr>
          <a:lstStyle/>
          <a:p>
            <a:r>
              <a:rPr lang="sk-SK" sz="4000" dirty="0">
                <a:latin typeface="Times New Roman" panose="02020603050405020304" pitchFamily="18" charset="0"/>
                <a:cs typeface="Times New Roman" panose="02020603050405020304" pitchFamily="18" charset="0"/>
              </a:rPr>
              <a:t>KAČICA DIVÁ, KÁČER DIVÝ</a:t>
            </a:r>
            <a:endParaRPr lang="sk-SK" sz="4000" dirty="0"/>
          </a:p>
        </p:txBody>
      </p:sp>
    </p:spTree>
    <p:extLst>
      <p:ext uri="{BB962C8B-B14F-4D97-AF65-F5344CB8AC3E}">
        <p14:creationId xmlns:p14="http://schemas.microsoft.com/office/powerpoint/2010/main" val="2359082614"/>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6847</TotalTime>
  <Words>1579</Words>
  <Application>Microsoft Office PowerPoint</Application>
  <PresentationFormat>Širokouhlá</PresentationFormat>
  <Paragraphs>156</Paragraphs>
  <Slides>32</Slides>
  <Notes>0</Notes>
  <HiddenSlides>0</HiddenSlides>
  <MMClips>3</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32</vt:i4>
      </vt:variant>
    </vt:vector>
  </HeadingPairs>
  <TitlesOfParts>
    <vt:vector size="37" baseType="lpstr">
      <vt:lpstr>Arial</vt:lpstr>
      <vt:lpstr>Calibri</vt:lpstr>
      <vt:lpstr>Calibri Light</vt:lpstr>
      <vt:lpstr>Times New Roman</vt:lpstr>
      <vt:lpstr>Motív Office</vt:lpstr>
      <vt:lpstr>Prezentácia programu PowerPoint</vt:lpstr>
      <vt:lpstr>Prezentácia programu PowerPoint</vt:lpstr>
      <vt:lpstr>Prezentácia programu PowerPoint</vt:lpstr>
      <vt:lpstr>VÁŽKA</vt:lpstr>
      <vt:lpstr>Prezentácia programu PowerPoint</vt:lpstr>
      <vt:lpstr>Prezentácia programu PowerPoint</vt:lpstr>
      <vt:lpstr>BOBOR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VÁŽKA</dc:title>
  <dc:creator> </dc:creator>
  <cp:lastModifiedBy>Sylvia Kompanová</cp:lastModifiedBy>
  <cp:revision>63</cp:revision>
  <dcterms:created xsi:type="dcterms:W3CDTF">2020-04-25T07:21:13Z</dcterms:created>
  <dcterms:modified xsi:type="dcterms:W3CDTF">2020-05-13T11:38:11Z</dcterms:modified>
</cp:coreProperties>
</file>