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7" r:id="rId3"/>
    <p:sldId id="291" r:id="rId4"/>
    <p:sldId id="257" r:id="rId5"/>
    <p:sldId id="259" r:id="rId6"/>
    <p:sldId id="260" r:id="rId7"/>
    <p:sldId id="263" r:id="rId8"/>
    <p:sldId id="258" r:id="rId9"/>
    <p:sldId id="262" r:id="rId10"/>
    <p:sldId id="290" r:id="rId11"/>
    <p:sldId id="264" r:id="rId12"/>
    <p:sldId id="265" r:id="rId13"/>
    <p:sldId id="266" r:id="rId14"/>
    <p:sldId id="267" r:id="rId15"/>
    <p:sldId id="278" r:id="rId16"/>
    <p:sldId id="279" r:id="rId17"/>
    <p:sldId id="280" r:id="rId18"/>
    <p:sldId id="269" r:id="rId19"/>
    <p:sldId id="270" r:id="rId20"/>
    <p:sldId id="271" r:id="rId21"/>
    <p:sldId id="272" r:id="rId22"/>
    <p:sldId id="273" r:id="rId23"/>
    <p:sldId id="275" r:id="rId24"/>
    <p:sldId id="274" r:id="rId25"/>
    <p:sldId id="277" r:id="rId26"/>
    <p:sldId id="283" r:id="rId27"/>
    <p:sldId id="288" r:id="rId28"/>
    <p:sldId id="284" r:id="rId29"/>
    <p:sldId id="281" r:id="rId30"/>
    <p:sldId id="282" r:id="rId31"/>
    <p:sldId id="289" r:id="rId32"/>
    <p:sldId id="287" r:id="rId33"/>
    <p:sldId id="296" r:id="rId34"/>
    <p:sldId id="294" r:id="rId35"/>
    <p:sldId id="295" r:id="rId36"/>
    <p:sldId id="293" r:id="rId37"/>
    <p:sldId id="292" r:id="rId38"/>
    <p:sldId id="285" r:id="rId3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55" d="100"/>
          <a:sy n="55" d="100"/>
        </p:scale>
        <p:origin x="57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7948BB97-A0BF-4726-A2FA-46629F1E9B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85E7B9F-0E83-4919-9C72-60316A24E3F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B94B9-23ED-4C70-87C2-DAACBD75004F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4" name="Zástupný objekt pre obrázok snímky 3">
            <a:extLst>
              <a:ext uri="{FF2B5EF4-FFF2-40B4-BE49-F238E27FC236}">
                <a16:creationId xmlns:a16="http://schemas.microsoft.com/office/drawing/2014/main" id="{B6A9D6B4-52C6-4989-AA45-FFB0609DB8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>
            <a:extLst>
              <a:ext uri="{FF2B5EF4-FFF2-40B4-BE49-F238E27FC236}">
                <a16:creationId xmlns:a16="http://schemas.microsoft.com/office/drawing/2014/main" id="{9219BD93-1E6A-4EE1-B5AB-259DB4968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668B94C-05F7-4EC1-80FA-0E8AE34F9D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0E20E00-E4B6-4333-B567-7B721A6D8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67943-2476-42CB-85D3-A5FC9FE00048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5E7B-F1D9-4DD3-A6CB-7FB21DF687E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914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5E7B-F1D9-4DD3-A6CB-7FB21DF687E2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642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8CBE6-C8A1-4432-B650-B945FFD4A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EEC1CA-5B37-4FE1-B11E-A6D1C639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D10249-8A81-4B90-89EF-081CD6D9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71FE00C-4B56-419A-9ED3-2A3591365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6979D1E-F157-48ED-B871-C024E3CB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34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17C92-08DD-4417-AF5C-FB31E4C4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5AE53EC-6DB8-43EA-8890-36C9AB63C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51BBA2A-00C8-4A3F-A560-788FB223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B17835B-BB25-4E95-A33E-B5438881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5C90F89-D2AB-422B-BEF3-69F96923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565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BAC7B49-5C77-43D4-B0C6-629C12578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F710F7D-6710-49AE-9B75-679474F68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3E461D2-D526-4742-94F4-5700315E2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51AB78-3A8D-47A6-B01F-99296587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D596B29-42EF-433C-9100-D28DFB71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3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A27B1-5132-4DB8-A2DA-AED09D52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3907F2-F35D-42B9-B7E3-F14A2CDD9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2986580-C5EE-4257-975F-74A82E72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8CB541-FDCF-4823-87DB-C1535859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A02024E-321D-441F-A82B-AA7F8392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950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2346C-9D0B-4E68-B1B4-DEE3D238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F84D32-80EA-4184-B333-8133D83F7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8406A7-F927-495B-9D0D-54FF625F0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C117EC-8176-424A-B544-95FB924E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831F608-F1BD-4618-AA8E-63FF9C6D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222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2E0BC-1506-48E2-B240-971ACBEB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34E87B-8175-4246-AD0B-D74A799C8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798F7D8-F897-4181-9453-19CCA831A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D1CADA7-ADFC-4E5B-8C28-C96D02B1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C82D6B3-6FB3-4BF0-BAC2-1B45D1FF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61EF79E-CCE2-4DE8-91CA-B3FC3343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374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B754F-D5EA-4AF1-A79B-926C6D16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0BED7C-F3A5-4923-83EF-58C3A9904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C20A7B0-AC79-4C52-8216-554920424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20FFE08-EB67-453C-980E-7E4BB1EAA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21668B8-02CB-4A58-ABFE-757F4F304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CE7A425-2EF1-4AE8-80F7-54AFF5EA8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48CCA14-3F2B-4284-BEFE-41EFA6DE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0AF59D3-4E48-4323-9285-DC9CB76E3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084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2970E-FDC9-48B7-8CB1-7E8B81B4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B705B3A-2979-4279-8D36-C2B4656A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5D29436-04EF-4591-B5EF-F206E539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4ABFD61-2050-4225-8078-A95AA19A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686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D1C63D4-749A-466E-8447-8E83ECBA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9EADCF2-4359-466C-9756-98B45EA95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E195B56-64E2-4F8D-A483-B563DC64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255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40A14-E280-4FFE-B959-5B4CA105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B51597-5C2E-4214-BAE8-C7B982D9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E6512E-4ACF-43D6-9753-C4B3DEFBD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1CBFA6F-84EF-41AD-AB34-53B675C3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2B73C55-D7A8-466F-BB03-9823CC44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C0CEBB9-E92D-49ED-95BC-148382DD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375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BD64CB-EF2B-492B-8F5E-5798088C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720BFB5-C481-41D1-9D07-49E78AC96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0BCC1C-F269-4B16-B41B-D1B4BB54B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D091CB7-7D90-4B73-A5E0-334AD145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83C4DF0-BD3E-4BC3-A45E-A3018CA9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5A3A7F0-FA87-44B2-9A59-BC9B91A9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060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EC930E6-A115-4B64-AB72-24891C48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D5B7F2-C19E-4A00-A781-F44C384EA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4B3B269-5DE7-4929-B3E8-F1ED9B6EF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7F71A-315D-4625-9393-6B2EE5A3BAE5}" type="datetimeFigureOut">
              <a:rPr lang="sk-SK" smtClean="0"/>
              <a:t>21. 5. 2020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FBAA54E-0F05-4734-AA2D-14C41E1F9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D80DFA7-6C61-4198-A6D0-489E8FE80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F4513-4980-46D7-8ACE-5437559711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159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MyjVFF7mVY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6.png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CDEFO_5R1Y" TargetMode="External"/><Relationship Id="rId13" Type="http://schemas.openxmlformats.org/officeDocument/2006/relationships/hyperlink" Target="https://www.youtube.com/watch?v=cMowF40tmUI&amp;list=PLIhCv3wSpU7Ps4eRfU40drrN7jWUBs4St&amp;index=3" TargetMode="External"/><Relationship Id="rId3" Type="http://schemas.openxmlformats.org/officeDocument/2006/relationships/hyperlink" Target="https://www.youtube.com/watch?v=7nAofazXG_c" TargetMode="External"/><Relationship Id="rId7" Type="http://schemas.openxmlformats.org/officeDocument/2006/relationships/hyperlink" Target="https://www.youtube.com/watch?v=5P3bSCY1xGI" TargetMode="External"/><Relationship Id="rId12" Type="http://schemas.openxmlformats.org/officeDocument/2006/relationships/hyperlink" Target="https://www.youtube.com/watch?v=6Jw0BFtaAlg&amp;list=RD6Jw0BFtaAlg&amp;start_radio=1" TargetMode="External"/><Relationship Id="rId2" Type="http://schemas.openxmlformats.org/officeDocument/2006/relationships/hyperlink" Target="https://www.youtube.com/watch?v=uMyjVFF7mV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LPQgewKof" TargetMode="External"/><Relationship Id="rId11" Type="http://schemas.openxmlformats.org/officeDocument/2006/relationships/hyperlink" Target="https://www.youtube.com/watch?v=V6pg5EDZUVs" TargetMode="External"/><Relationship Id="rId5" Type="http://schemas.openxmlformats.org/officeDocument/2006/relationships/hyperlink" Target="https://www.youtube.com/watch?v=PpZnVJFNBOU" TargetMode="External"/><Relationship Id="rId10" Type="http://schemas.openxmlformats.org/officeDocument/2006/relationships/hyperlink" Target="https://www.youtube.com/watch?v=BZQ-vY00wTk" TargetMode="External"/><Relationship Id="rId4" Type="http://schemas.openxmlformats.org/officeDocument/2006/relationships/hyperlink" Target="https://www.youtube.com/watch?v=I-rlZPBQCcw" TargetMode="External"/><Relationship Id="rId9" Type="http://schemas.openxmlformats.org/officeDocument/2006/relationships/hyperlink" Target="https://www.youtube.com/watch?v=KkPjVuQupng" TargetMode="External"/><Relationship Id="rId14" Type="http://schemas.openxmlformats.org/officeDocument/2006/relationships/hyperlink" Target="https://www.omalovankaonline.com/slnecnica-a-date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CBB7C-DCA4-485A-8688-2E6F26F66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084" y="451013"/>
            <a:ext cx="9144000" cy="1021596"/>
          </a:xfrm>
        </p:spPr>
        <p:txBody>
          <a:bodyPr>
            <a:normAutofit/>
          </a:bodyPr>
          <a:lstStyle/>
          <a:p>
            <a:r>
              <a:rPr lang="sk-S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LESNÉ ZVIERATÁ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AF1CD653-CBFA-454D-961F-9E254BBEAB87}"/>
              </a:ext>
            </a:extLst>
          </p:cNvPr>
          <p:cNvSpPr/>
          <p:nvPr/>
        </p:nvSpPr>
        <p:spPr>
          <a:xfrm>
            <a:off x="0" y="6406987"/>
            <a:ext cx="6053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hlinkClick r:id="rId3"/>
              </a:rPr>
              <a:t>https://www.youtube.com/watch?v=uMyjVFF7mVY</a:t>
            </a:r>
            <a:r>
              <a:rPr lang="sk-SK" dirty="0"/>
              <a:t> Miro </a:t>
            </a:r>
            <a:r>
              <a:rPr lang="sk-SK" dirty="0" err="1"/>
              <a:t>Jaroš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96378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7943D54-48ED-4EEF-B23F-B80208D29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2292"/>
          <a:stretch/>
        </p:blipFill>
        <p:spPr>
          <a:xfrm>
            <a:off x="188684" y="400471"/>
            <a:ext cx="5355773" cy="302852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CD3FE12-24C6-4EA6-A82F-5AB9B582B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770" y="400471"/>
            <a:ext cx="6139545" cy="601484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12D052C-4D07-44B8-BFA6-4C5078D55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390" y="4022090"/>
            <a:ext cx="3432873" cy="2835910"/>
          </a:xfrm>
          <a:prstGeom prst="rect">
            <a:avLst/>
          </a:prstGeom>
        </p:spPr>
      </p:pic>
      <p:pic>
        <p:nvPicPr>
          <p:cNvPr id="7" name="14 Medveďku, daj labku">
            <a:hlinkClick r:id="" action="ppaction://media"/>
            <a:extLst>
              <a:ext uri="{FF2B5EF4-FFF2-40B4-BE49-F238E27FC236}">
                <a16:creationId xmlns:a16="http://schemas.microsoft.com/office/drawing/2014/main" id="{470D53EF-E06A-4600-949D-1EF0FD2D1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9015" y="4022090"/>
            <a:ext cx="536802" cy="5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8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B58B2EC-BF7D-4517-A6DD-AD9BFDE66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7" t="16842" r="6148" b="4963"/>
          <a:stretch/>
        </p:blipFill>
        <p:spPr>
          <a:xfrm>
            <a:off x="0" y="0"/>
            <a:ext cx="12192000" cy="686951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C2FC3C7-4FBA-4CF8-B5C2-65CC202149F1}"/>
              </a:ext>
            </a:extLst>
          </p:cNvPr>
          <p:cNvSpPr txBox="1"/>
          <p:nvPr/>
        </p:nvSpPr>
        <p:spPr>
          <a:xfrm>
            <a:off x="8001000" y="6150114"/>
            <a:ext cx="438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MEDVEĎ HNEDÝ</a:t>
            </a:r>
          </a:p>
        </p:txBody>
      </p:sp>
    </p:spTree>
    <p:extLst>
      <p:ext uri="{BB962C8B-B14F-4D97-AF65-F5344CB8AC3E}">
        <p14:creationId xmlns:p14="http://schemas.microsoft.com/office/powerpoint/2010/main" val="2862070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DACD662B-4261-4ADE-B6C7-8782D64C15F6}"/>
              </a:ext>
            </a:extLst>
          </p:cNvPr>
          <p:cNvSpPr/>
          <p:nvPr/>
        </p:nvSpPr>
        <p:spPr>
          <a:xfrm>
            <a:off x="3563325" y="1023831"/>
            <a:ext cx="45872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VYSOKÝ STROMČEK, </a:t>
            </a:r>
          </a:p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 STROMČEKU DOMČEK.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CHVOSTÍKOM KÝVA TÁ, </a:t>
            </a:r>
          </a:p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ČO V ŇOM BÝVA.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ORIEŠKY HĽADÁ, </a:t>
            </a:r>
          </a:p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VEĽMI ICH RADA.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VEVERIČKA</a:t>
            </a: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C52AF70-D183-4E95-970C-BE6EC9896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" b="98952" l="0" r="100000">
                        <a14:foregroundMark x1="26000" y1="20126" x2="25250" y2="23899"/>
                        <a14:foregroundMark x1="25250" y1="23899" x2="25250" y2="26625"/>
                        <a14:foregroundMark x1="25250" y1="26625" x2="25250" y2="29560"/>
                        <a14:foregroundMark x1="20500" y1="39203" x2="22000" y2="35220"/>
                        <a14:foregroundMark x1="21250" y1="36688" x2="23250" y2="32914"/>
                        <a14:foregroundMark x1="20750" y1="35849" x2="26000" y2="29979"/>
                        <a14:foregroundMark x1="24500" y1="33333" x2="26000" y2="28512"/>
                        <a14:foregroundMark x1="43500" y1="77568" x2="43500" y2="77568"/>
                        <a14:foregroundMark x1="40750" y1="76939" x2="40750" y2="76939"/>
                        <a14:foregroundMark x1="36000" y1="73795" x2="36000" y2="73795"/>
                        <a14:foregroundMark x1="17250" y1="47589" x2="17250" y2="47589"/>
                        <a14:foregroundMark x1="19250" y1="50105" x2="19250" y2="50105"/>
                        <a14:foregroundMark x1="25500" y1="48637" x2="25500" y2="48637"/>
                        <a14:foregroundMark x1="8000" y1="54088" x2="1250" y2="49686"/>
                        <a14:foregroundMark x1="11250" y1="54088" x2="1500" y2="50314"/>
                        <a14:foregroundMark x1="24500" y1="55765" x2="22000" y2="50734"/>
                        <a14:foregroundMark x1="22750" y1="53669" x2="21250" y2="49266"/>
                        <a14:foregroundMark x1="19500" y1="72117" x2="18750" y2="66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7255" y="157366"/>
            <a:ext cx="1809307" cy="2157599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8446D382-85F1-446E-BC05-25BFB1612B71}"/>
              </a:ext>
            </a:extLst>
          </p:cNvPr>
          <p:cNvSpPr/>
          <p:nvPr/>
        </p:nvSpPr>
        <p:spPr>
          <a:xfrm>
            <a:off x="0" y="6308526"/>
            <a:ext cx="511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http://snaturou2000.sk/zivocichy/veverica-stromova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A94C8D07-A1E4-4AB9-8EA0-C9DE56CC2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" b="98952" l="0" r="100000">
                        <a14:foregroundMark x1="26000" y1="20126" x2="25250" y2="23899"/>
                        <a14:foregroundMark x1="25250" y1="23899" x2="25250" y2="26625"/>
                        <a14:foregroundMark x1="25250" y1="26625" x2="25250" y2="29560"/>
                        <a14:foregroundMark x1="20500" y1="39203" x2="22000" y2="35220"/>
                        <a14:foregroundMark x1="21250" y1="36688" x2="23250" y2="32914"/>
                        <a14:foregroundMark x1="20750" y1="35849" x2="26000" y2="29979"/>
                        <a14:foregroundMark x1="24500" y1="33333" x2="26000" y2="28512"/>
                        <a14:foregroundMark x1="43500" y1="77568" x2="43500" y2="77568"/>
                        <a14:foregroundMark x1="40750" y1="76939" x2="40750" y2="76939"/>
                        <a14:foregroundMark x1="36000" y1="73795" x2="36000" y2="73795"/>
                        <a14:foregroundMark x1="17250" y1="47589" x2="17250" y2="47589"/>
                        <a14:foregroundMark x1="19250" y1="50105" x2="19250" y2="50105"/>
                        <a14:foregroundMark x1="25500" y1="48637" x2="25500" y2="48637"/>
                        <a14:foregroundMark x1="8000" y1="54088" x2="1250" y2="49686"/>
                        <a14:foregroundMark x1="11250" y1="54088" x2="1500" y2="50314"/>
                        <a14:foregroundMark x1="24500" y1="55765" x2="22000" y2="50734"/>
                        <a14:foregroundMark x1="22750" y1="53669" x2="21250" y2="49266"/>
                        <a14:foregroundMark x1="19500" y1="72117" x2="18750" y2="66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0672" y="473900"/>
            <a:ext cx="1392349" cy="1858820"/>
          </a:xfrm>
          <a:prstGeom prst="rect">
            <a:avLst/>
          </a:prstGeom>
        </p:spPr>
      </p:pic>
      <p:pic>
        <p:nvPicPr>
          <p:cNvPr id="2" name="hlas Veverice stromovej [AUDIO]">
            <a:hlinkClick r:id="" action="ppaction://media"/>
            <a:extLst>
              <a:ext uri="{FF2B5EF4-FFF2-40B4-BE49-F238E27FC236}">
                <a16:creationId xmlns:a16="http://schemas.microsoft.com/office/drawing/2014/main" id="{04C81BAA-D477-4882-849C-EA08F6619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1995" y="3429000"/>
            <a:ext cx="487363" cy="5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8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137E013-9B70-4510-BB79-013CE4BF8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00" b="3778"/>
          <a:stretch/>
        </p:blipFill>
        <p:spPr>
          <a:xfrm>
            <a:off x="0" y="0"/>
            <a:ext cx="12192000" cy="684348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3D9175A-7CCF-4477-891F-E41FD5F33377}"/>
              </a:ext>
            </a:extLst>
          </p:cNvPr>
          <p:cNvSpPr txBox="1"/>
          <p:nvPr/>
        </p:nvSpPr>
        <p:spPr>
          <a:xfrm>
            <a:off x="0" y="213360"/>
            <a:ext cx="611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VEVERICA STROMOVÁ</a:t>
            </a:r>
          </a:p>
        </p:txBody>
      </p:sp>
    </p:spTree>
    <p:extLst>
      <p:ext uri="{BB962C8B-B14F-4D97-AF65-F5344CB8AC3E}">
        <p14:creationId xmlns:p14="http://schemas.microsoft.com/office/powerpoint/2010/main" val="3868342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CB4D00E3-E0FA-4042-8C8E-6E90F41C3803}"/>
              </a:ext>
            </a:extLst>
          </p:cNvPr>
          <p:cNvSpPr/>
          <p:nvPr/>
        </p:nvSpPr>
        <p:spPr>
          <a:xfrm>
            <a:off x="3048000" y="64415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 OBCHÁDZA KURÍN, CHLIEVY?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 SA HÚSKAM LÍŠKA?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TO ZLODEJ PREFÍKANÝ VLASTNÝM MENOM…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LÍŠKA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E4E9AC0-5D33-4AC7-AEA4-8A16F3163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94" l="0" r="98867">
                        <a14:foregroundMark x1="6516" y1="42742" x2="12465" y2="57258"/>
                        <a14:foregroundMark x1="8215" y1="53629" x2="12748" y2="63710"/>
                        <a14:foregroundMark x1="84136" y1="87097" x2="96317" y2="93548"/>
                        <a14:foregroundMark x1="94334" y1="89113" x2="98867" y2="94758"/>
                        <a14:foregroundMark x1="7365" y1="20161" x2="7365" y2="9677"/>
                        <a14:foregroundMark x1="8215" y1="16935" x2="8215" y2="5242"/>
                        <a14:foregroundMark x1="8215" y1="14113" x2="8782" y2="5242"/>
                        <a14:foregroundMark x1="21813" y1="14919" x2="25212" y2="7661"/>
                        <a14:foregroundMark x1="20113" y1="87903" x2="20113" y2="79839"/>
                        <a14:foregroundMark x1="8782" y1="56855" x2="8782" y2="56855"/>
                        <a14:foregroundMark x1="22380" y1="85081" x2="19263" y2="66532"/>
                        <a14:foregroundMark x1="15581" y1="64516" x2="20680" y2="69758"/>
                        <a14:foregroundMark x1="16997" y1="95968" x2="20680" y2="94355"/>
                        <a14:foregroundMark x1="49575" y1="89516" x2="52408" y2="89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436" y="3851642"/>
            <a:ext cx="3362325" cy="236220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AB789AE2-3D4D-4E05-B025-A0C3773DCB5E}"/>
              </a:ext>
            </a:extLst>
          </p:cNvPr>
          <p:cNvSpPr/>
          <p:nvPr/>
        </p:nvSpPr>
        <p:spPr>
          <a:xfrm>
            <a:off x="0" y="6338054"/>
            <a:ext cx="4594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http://snaturou2000.sk/zivocichy/liska-hrdzava</a:t>
            </a:r>
          </a:p>
        </p:txBody>
      </p:sp>
      <p:pic>
        <p:nvPicPr>
          <p:cNvPr id="2" name="Liska hrdzava">
            <a:hlinkClick r:id="" action="ppaction://media"/>
            <a:extLst>
              <a:ext uri="{FF2B5EF4-FFF2-40B4-BE49-F238E27FC236}">
                <a16:creationId xmlns:a16="http://schemas.microsoft.com/office/drawing/2014/main" id="{93492338-193F-44F0-B7E7-804C9452C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254E7497-0CB4-4985-8A10-5553CA724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3" t="6924" b="114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469CCB95-6049-4D56-88E0-6536BFFF305D}"/>
              </a:ext>
            </a:extLst>
          </p:cNvPr>
          <p:cNvSpPr txBox="1"/>
          <p:nvPr/>
        </p:nvSpPr>
        <p:spPr>
          <a:xfrm>
            <a:off x="167640" y="243840"/>
            <a:ext cx="4373880" cy="719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LÍŠKA HRDZAVÁ</a:t>
            </a:r>
          </a:p>
        </p:txBody>
      </p:sp>
    </p:spTree>
    <p:extLst>
      <p:ext uri="{BB962C8B-B14F-4D97-AF65-F5344CB8AC3E}">
        <p14:creationId xmlns:p14="http://schemas.microsoft.com/office/powerpoint/2010/main" val="79029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2D6F1950-5731-459F-A764-C5587B973B37}"/>
              </a:ext>
            </a:extLst>
          </p:cNvPr>
          <p:cNvSpPr txBox="1"/>
          <p:nvPr/>
        </p:nvSpPr>
        <p:spPr>
          <a:xfrm>
            <a:off x="4705439" y="2005994"/>
            <a:ext cx="4099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 SIVÝ KOŽÚŠOK 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 SVORKE ŽIJE.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 </a:t>
            </a:r>
            <a:r>
              <a:rPr 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SPLNE MESIACA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HLASNO  SI VYJE.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JE TO?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89DE106-6C62-45C1-90D9-5AEDAF8A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706" y1="5952" x2="22353" y2="10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013" y="2581777"/>
            <a:ext cx="3274829" cy="3883562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31A6549B-8E9C-44A7-8C9D-76DC61A03E8A}"/>
              </a:ext>
            </a:extLst>
          </p:cNvPr>
          <p:cNvSpPr/>
          <p:nvPr/>
        </p:nvSpPr>
        <p:spPr>
          <a:xfrm>
            <a:off x="0" y="6465339"/>
            <a:ext cx="5900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https://www.kampolovat.sk/sk/lovna-zver/srstnata/vlk-dravy</a:t>
            </a:r>
          </a:p>
        </p:txBody>
      </p:sp>
      <p:pic>
        <p:nvPicPr>
          <p:cNvPr id="2" name="Vlk dravy">
            <a:hlinkClick r:id="" action="ppaction://media"/>
            <a:extLst>
              <a:ext uri="{FF2B5EF4-FFF2-40B4-BE49-F238E27FC236}">
                <a16:creationId xmlns:a16="http://schemas.microsoft.com/office/drawing/2014/main" id="{D924D7CB-5643-405E-8B1D-B7820C9CF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1615" y="443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55326A80-984F-474D-87F5-8BB7C16CF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64" r="6374" b="7597"/>
          <a:stretch/>
        </p:blipFill>
        <p:spPr>
          <a:xfrm>
            <a:off x="0" y="0"/>
            <a:ext cx="12325866" cy="685800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87C7BC4F-9826-42F1-B889-0ADD10192D6F}"/>
              </a:ext>
            </a:extLst>
          </p:cNvPr>
          <p:cNvSpPr txBox="1"/>
          <p:nvPr/>
        </p:nvSpPr>
        <p:spPr>
          <a:xfrm>
            <a:off x="4720857" y="170121"/>
            <a:ext cx="3274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VLK DRAVÝ</a:t>
            </a:r>
          </a:p>
        </p:txBody>
      </p:sp>
    </p:spTree>
    <p:extLst>
      <p:ext uri="{BB962C8B-B14F-4D97-AF65-F5344CB8AC3E}">
        <p14:creationId xmlns:p14="http://schemas.microsoft.com/office/powerpoint/2010/main" val="102434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>
            <a:extLst>
              <a:ext uri="{FF2B5EF4-FFF2-40B4-BE49-F238E27FC236}">
                <a16:creationId xmlns:a16="http://schemas.microsoft.com/office/drawing/2014/main" id="{6869906C-90F8-4E2D-BAED-600E06E305BC}"/>
              </a:ext>
            </a:extLst>
          </p:cNvPr>
          <p:cNvSpPr/>
          <p:nvPr/>
        </p:nvSpPr>
        <p:spPr>
          <a:xfrm>
            <a:off x="2750288" y="113231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OSTRÉ IHLY, MALÉ OČI,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POMALY SI KRÁČA TIEŽ.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 OBRANE SA V KLBKO STOČÍ.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MÁTE PRAVDU, JE TO …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JEŽ</a:t>
            </a: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03C438C-65C8-4FD8-9CAE-B5A5E2E79460}"/>
              </a:ext>
            </a:extLst>
          </p:cNvPr>
          <p:cNvSpPr/>
          <p:nvPr/>
        </p:nvSpPr>
        <p:spPr>
          <a:xfrm>
            <a:off x="152359" y="6307574"/>
            <a:ext cx="4236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http://snaturou2000.sk/zivocichy/jez-bledy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A30B185-4EBB-4F00-A6B2-AC36D3174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4770106"/>
            <a:ext cx="1468771" cy="1722134"/>
          </a:xfrm>
          <a:prstGeom prst="rect">
            <a:avLst/>
          </a:prstGeom>
        </p:spPr>
      </p:pic>
      <p:pic>
        <p:nvPicPr>
          <p:cNvPr id="2" name="y2mate.com - Bella sounds like crying_QGgHqFgBbf0">
            <a:hlinkClick r:id="" action="ppaction://media"/>
            <a:extLst>
              <a:ext uri="{FF2B5EF4-FFF2-40B4-BE49-F238E27FC236}">
                <a16:creationId xmlns:a16="http://schemas.microsoft.com/office/drawing/2014/main" id="{082AE017-19E3-407A-A628-075482769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0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B20BD98-724E-4C75-BF0B-53BB613C6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" t="9611" r="1499" b="19945"/>
          <a:stretch/>
        </p:blipFill>
        <p:spPr>
          <a:xfrm>
            <a:off x="0" y="0"/>
            <a:ext cx="12208245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53994A8-3E02-4623-8249-706FB2CEE5E3}"/>
              </a:ext>
            </a:extLst>
          </p:cNvPr>
          <p:cNvSpPr txBox="1"/>
          <p:nvPr/>
        </p:nvSpPr>
        <p:spPr>
          <a:xfrm>
            <a:off x="213360" y="198120"/>
            <a:ext cx="307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JEŽ BLEDÝ</a:t>
            </a:r>
          </a:p>
        </p:txBody>
      </p:sp>
    </p:spTree>
    <p:extLst>
      <p:ext uri="{BB962C8B-B14F-4D97-AF65-F5344CB8AC3E}">
        <p14:creationId xmlns:p14="http://schemas.microsoft.com/office/powerpoint/2010/main" val="125965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0A3C014B-8508-4028-8AAC-BDAB47C031C6}"/>
              </a:ext>
            </a:extLst>
          </p:cNvPr>
          <p:cNvSpPr/>
          <p:nvPr/>
        </p:nvSpPr>
        <p:spPr>
          <a:xfrm>
            <a:off x="585539" y="243512"/>
            <a:ext cx="11008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Možné úlohy pre deti: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Pomenovať zvieratá na obrázku, pokúsiť sa ich jednoducho opísať.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Pozorne si všímať zvieratá žijúce v lese - ich stavbu tela, jeho pokrytie, farbu, počet nôh a podobne. Pokúsiť sa porozprávať v čom sa navzájom od seba líšia? Čo majú rovnaké? Akým spôsobom žijú, čím sa živia prípadne, kde bývajú?</a:t>
            </a:r>
          </a:p>
          <a:p>
            <a:pPr algn="just"/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Staršie deti: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Pokúsiť sa určiť prvú a poslednú hlásku/písmeno v pomenovaniach. Slová vyslabikovať, vytlieskať a určiť počet slabík.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Spočítať zvieratá na obrázku. Všímať si a určiť, z ktorej strany sa objavujú (zľava, sprava, zhora, zdola, zhora sprava, zdola zľava a podobne). 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Porovnať ich veľkosť – kto je najväčší, kto je najmenší (zajace) alebo či sú rovnakí (jelene), kde sa nachádza na obrázku (hore, dole, vpravo, vľavo, v strede, konkrétne na strome, pod stromom,  pred...) Napodobňovať zvuky zvierat.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Hádať hádanky na základe vypočutia textu a zvukovej stopy. Zaspievať si piesne a zatancovať si, zacvičiť si podľa zvieratiek, pozrieť </a:t>
            </a:r>
            <a:r>
              <a:rPr lang="sk-SK" sz="2400">
                <a:latin typeface="Times New Roman" panose="02020603050405020304" pitchFamily="18" charset="0"/>
                <a:cs typeface="Times New Roman" panose="02020603050405020304" pitchFamily="18" charset="0"/>
              </a:rPr>
              <a:t>si videoklip-Do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lesa – Miro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Jaroš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just"/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Najmenší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pokúsiť sa uhádnuť hádanku, pokúsiť sa pomenovať lesné zvieratá, všímať si rozdiely medzi jednotlivými živočíchmi, pokúsiť sa ich spočítať, zatancovať si, zacvičiť si.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3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5B1BE451-1FD2-4C8C-8AB3-FB1474BE52C6}"/>
              </a:ext>
            </a:extLst>
          </p:cNvPr>
          <p:cNvSpPr/>
          <p:nvPr/>
        </p:nvSpPr>
        <p:spPr>
          <a:xfrm>
            <a:off x="3048000" y="76079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HUSTÝM LESOM CEZ ZÁVEJE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ČUDO BEŽÍ.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HLADNÉ JE A NEHNEVANÉ,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LEBO SNEŽÍ.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DIVIAK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7356CFA-159A-4008-8326-42CDF230C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400">
                        <a14:foregroundMark x1="6800" y1="47258" x2="8000" y2="47258"/>
                        <a14:foregroundMark x1="5200" y1="49347" x2="7200" y2="49347"/>
                        <a14:foregroundMark x1="5800" y1="45170" x2="8400" y2="46475"/>
                        <a14:foregroundMark x1="6200" y1="50653" x2="11600" y2="50131"/>
                        <a14:foregroundMark x1="87200" y1="19843" x2="88400" y2="10444"/>
                        <a14:foregroundMark x1="88400" y1="10444" x2="86200" y2="6266"/>
                        <a14:foregroundMark x1="75600" y1="70235" x2="74000" y2="60574"/>
                        <a14:foregroundMark x1="29200" y1="94517" x2="31800" y2="89556"/>
                        <a14:foregroundMark x1="58400" y1="89556" x2="59000" y2="84595"/>
                        <a14:foregroundMark x1="52000" y1="78329" x2="47400" y2="69974"/>
                        <a14:foregroundMark x1="87800" y1="87467" x2="96000" y2="86945"/>
                        <a14:foregroundMark x1="26400" y1="92950" x2="29200" y2="92950"/>
                        <a14:foregroundMark x1="27200" y1="92950" x2="31800" y2="79112"/>
                        <a14:foregroundMark x1="18600" y1="55352" x2="26400" y2="59530"/>
                        <a14:foregroundMark x1="12200" y1="18799" x2="12200" y2="83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3133" y="3424245"/>
            <a:ext cx="3880051" cy="2204585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D4C9B8DF-EE18-4901-A2B6-BAE252A3053F}"/>
              </a:ext>
            </a:extLst>
          </p:cNvPr>
          <p:cNvSpPr/>
          <p:nvPr/>
        </p:nvSpPr>
        <p:spPr>
          <a:xfrm>
            <a:off x="148668" y="6353294"/>
            <a:ext cx="4488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http://snaturou2000.sk/zivocichy/diviak-lesny</a:t>
            </a:r>
          </a:p>
        </p:txBody>
      </p:sp>
      <p:pic>
        <p:nvPicPr>
          <p:cNvPr id="2" name="Diviak lesny">
            <a:hlinkClick r:id="" action="ppaction://media"/>
            <a:extLst>
              <a:ext uri="{FF2B5EF4-FFF2-40B4-BE49-F238E27FC236}">
                <a16:creationId xmlns:a16="http://schemas.microsoft.com/office/drawing/2014/main" id="{AD43654E-7DC6-4E1A-B527-6E578D56A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8616" y="1329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C86B582-6596-40B7-89AC-60BCDBDFA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6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D7358C8-5D04-4AC6-9B0C-F78A05AE4428}"/>
              </a:ext>
            </a:extLst>
          </p:cNvPr>
          <p:cNvSpPr txBox="1"/>
          <p:nvPr/>
        </p:nvSpPr>
        <p:spPr>
          <a:xfrm>
            <a:off x="0" y="191385"/>
            <a:ext cx="3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DIVIAK LESNÝ</a:t>
            </a:r>
          </a:p>
        </p:txBody>
      </p:sp>
    </p:spTree>
    <p:extLst>
      <p:ext uri="{BB962C8B-B14F-4D97-AF65-F5344CB8AC3E}">
        <p14:creationId xmlns:p14="http://schemas.microsoft.com/office/powerpoint/2010/main" val="1418106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E17C2D3-2CE1-4E86-8FA5-CD4210413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497" y1="44500" x2="19497" y2="44500"/>
                        <a14:foregroundMark x1="10692" y1="22000" x2="18239" y2="22000"/>
                        <a14:foregroundMark x1="11321" y1="11500" x2="6918" y2="3500"/>
                        <a14:foregroundMark x1="25786" y1="18500" x2="28302" y2="3000"/>
                        <a14:foregroundMark x1="11321" y1="16500" x2="19497" y2="29500"/>
                        <a14:foregroundMark x1="11321" y1="27500" x2="11321" y2="22000"/>
                        <a14:foregroundMark x1="12579" y1="24500" x2="18868" y2="31000"/>
                        <a14:foregroundMark x1="10063" y1="24500" x2="8805" y2="16000"/>
                        <a14:foregroundMark x1="90566" y1="57000" x2="96855" y2="69500"/>
                        <a14:foregroundMark x1="55975" y1="88500" x2="55975" y2="88500"/>
                        <a14:foregroundMark x1="78616" y1="91500" x2="78616" y2="91500"/>
                        <a14:foregroundMark x1="30818" y1="81000" x2="30818" y2="81000"/>
                        <a14:foregroundMark x1="26415" y1="21000" x2="26415" y2="21000"/>
                        <a14:foregroundMark x1="27673" y1="3500" x2="27673" y2="3500"/>
                        <a14:foregroundMark x1="10063" y1="6000" x2="10063" y2="6000"/>
                        <a14:foregroundMark x1="10063" y1="4000" x2="10063" y2="4000"/>
                        <a14:foregroundMark x1="6289" y1="5500" x2="6289" y2="5500"/>
                        <a14:foregroundMark x1="9434" y1="9500" x2="9434" y2="9500"/>
                        <a14:foregroundMark x1="18868" y1="30000" x2="18868" y2="3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05021" y="3737814"/>
            <a:ext cx="2358812" cy="296533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1F7C3F8-62F5-42CA-98D0-5FBDDD5B9BCF}"/>
              </a:ext>
            </a:extLst>
          </p:cNvPr>
          <p:cNvSpPr txBox="1"/>
          <p:nvPr/>
        </p:nvSpPr>
        <p:spPr>
          <a:xfrm>
            <a:off x="3696586" y="382012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DIVÁ ŠELMA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VERU JE TO.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PREDSA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ŇOM VIE TO.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UŠKÁCH MA ŠTETINY,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OBÝVA SKALNATÉ DUTINY.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JE TO?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rys Miloš v čase říje">
            <a:hlinkClick r:id="" action="ppaction://media"/>
            <a:extLst>
              <a:ext uri="{FF2B5EF4-FFF2-40B4-BE49-F238E27FC236}">
                <a16:creationId xmlns:a16="http://schemas.microsoft.com/office/drawing/2014/main" id="{D8E27C51-160F-4617-B660-48C9D6257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6876" y="2571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2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CCCBB7B-BCDB-4642-BF3E-7A2523A40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b="1778"/>
          <a:stretch/>
        </p:blipFill>
        <p:spPr>
          <a:xfrm>
            <a:off x="0" y="0"/>
            <a:ext cx="12192000" cy="6871099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8EB630A5-E896-41C5-8ABC-ACF0E737BBD7}"/>
              </a:ext>
            </a:extLst>
          </p:cNvPr>
          <p:cNvSpPr txBox="1"/>
          <p:nvPr/>
        </p:nvSpPr>
        <p:spPr>
          <a:xfrm>
            <a:off x="8351520" y="0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RYS OSTROVID</a:t>
            </a:r>
          </a:p>
        </p:txBody>
      </p:sp>
    </p:spTree>
    <p:extLst>
      <p:ext uri="{BB962C8B-B14F-4D97-AF65-F5344CB8AC3E}">
        <p14:creationId xmlns:p14="http://schemas.microsoft.com/office/powerpoint/2010/main" val="1115305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A42F2DAE-4690-4DA0-A6DB-7CB3F06E0488}"/>
              </a:ext>
            </a:extLst>
          </p:cNvPr>
          <p:cNvSpPr/>
          <p:nvPr/>
        </p:nvSpPr>
        <p:spPr>
          <a:xfrm>
            <a:off x="3758629" y="745081"/>
            <a:ext cx="467474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DOBRE BY MU OBČAS PADLO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ROZHÝBAŤ SI V NORE SADLO.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JE TO? JASNÁ VEC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TO PREDSA...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JAZVEC</a:t>
            </a:r>
            <a:r>
              <a:rPr lang="sk-SK" dirty="0"/>
              <a:t>)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6762CFA-F20A-491B-B91C-9226D3E6F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20" l="0" r="100000">
                        <a14:backgroundMark x1="54000" y1="76471" x2="65000" y2="76471"/>
                        <a14:backgroundMark x1="34500" y1="88235" x2="38500" y2="74510"/>
                        <a14:backgroundMark x1="49000" y1="89216" x2="47500" y2="8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3370" y="4829453"/>
            <a:ext cx="3290250" cy="1678028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70D00DB5-9591-48AC-A7C0-23F12B551771}"/>
              </a:ext>
            </a:extLst>
          </p:cNvPr>
          <p:cNvSpPr/>
          <p:nvPr/>
        </p:nvSpPr>
        <p:spPr>
          <a:xfrm>
            <a:off x="213391" y="6322814"/>
            <a:ext cx="4510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http://snaturou2000.sk/zivocichy/jazvec-lesny</a:t>
            </a:r>
          </a:p>
        </p:txBody>
      </p:sp>
      <p:pic>
        <p:nvPicPr>
          <p:cNvPr id="2" name="10 Meles meles – Jazvec lesný">
            <a:hlinkClick r:id="" action="ppaction://media"/>
            <a:extLst>
              <a:ext uri="{FF2B5EF4-FFF2-40B4-BE49-F238E27FC236}">
                <a16:creationId xmlns:a16="http://schemas.microsoft.com/office/drawing/2014/main" id="{D48BB1CB-C883-41A6-B543-132E0BDA7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A5196E07-DDE2-4853-B4F5-92833B3A5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7" t="16916" r="20185" b="23605"/>
          <a:stretch/>
        </p:blipFill>
        <p:spPr>
          <a:xfrm>
            <a:off x="8585" y="0"/>
            <a:ext cx="12183415" cy="685800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C88555B8-0AF2-4509-8B71-CB1D43C6ACCB}"/>
              </a:ext>
            </a:extLst>
          </p:cNvPr>
          <p:cNvSpPr txBox="1"/>
          <p:nvPr/>
        </p:nvSpPr>
        <p:spPr>
          <a:xfrm>
            <a:off x="8031125" y="148856"/>
            <a:ext cx="3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JAZVEC LESNÝ</a:t>
            </a:r>
          </a:p>
        </p:txBody>
      </p:sp>
    </p:spTree>
    <p:extLst>
      <p:ext uri="{BB962C8B-B14F-4D97-AF65-F5344CB8AC3E}">
        <p14:creationId xmlns:p14="http://schemas.microsoft.com/office/powerpoint/2010/main" val="109761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189447F6-9AF9-4ECD-91B2-B25B3C2E4AFF}"/>
              </a:ext>
            </a:extLst>
          </p:cNvPr>
          <p:cNvSpPr/>
          <p:nvPr/>
        </p:nvSpPr>
        <p:spPr>
          <a:xfrm>
            <a:off x="281747" y="6488668"/>
            <a:ext cx="444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http://snaturou2000.sk/zivocichy/zajac-polny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BC3AC1C3-8AAA-4045-B65A-30BE57AF6BEC}"/>
              </a:ext>
            </a:extLst>
          </p:cNvPr>
          <p:cNvSpPr/>
          <p:nvPr/>
        </p:nvSpPr>
        <p:spPr>
          <a:xfrm>
            <a:off x="2933153" y="120413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KRÁTKE NÔŽKY, DLHÉ UŠI, KOŽUŠTEK MU VEĽMI SLUŠÍ. NA ROVINE, VO VRCHOCH, VŽDY JE PRVÝ V PRETEKOCH.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ZAJAC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8B08CE4-4B16-4BD6-A932-E97A5F865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05" l="1000" r="97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2091">
            <a:off x="1887338" y="3979990"/>
            <a:ext cx="1573620" cy="169164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74D0212-862A-47B4-BDA7-9BD6A2B91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05" l="1000" r="97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715417" y="4935984"/>
            <a:ext cx="1282488" cy="137867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E44CB3A-5DC0-454B-944C-1DDA2E2C9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05" l="1000" r="97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8403" y="4763645"/>
            <a:ext cx="868326" cy="933450"/>
          </a:xfrm>
          <a:prstGeom prst="rect">
            <a:avLst/>
          </a:prstGeom>
        </p:spPr>
      </p:pic>
      <p:pic>
        <p:nvPicPr>
          <p:cNvPr id="2" name="14 Lepus europaeus – Zajac poľný">
            <a:hlinkClick r:id="" action="ppaction://media"/>
            <a:extLst>
              <a:ext uri="{FF2B5EF4-FFF2-40B4-BE49-F238E27FC236}">
                <a16:creationId xmlns:a16="http://schemas.microsoft.com/office/drawing/2014/main" id="{D4379E85-D653-4542-AB97-C432A69F2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D2905B8E-D13B-4190-ACD9-CFDCD20C0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381" r="2937" b="4140"/>
          <a:stretch/>
        </p:blipFill>
        <p:spPr>
          <a:xfrm>
            <a:off x="236978" y="175067"/>
            <a:ext cx="5747133" cy="6507865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9364BCA7-1666-4024-BD53-044C7FF51AB0}"/>
              </a:ext>
            </a:extLst>
          </p:cNvPr>
          <p:cNvSpPr/>
          <p:nvPr/>
        </p:nvSpPr>
        <p:spPr>
          <a:xfrm>
            <a:off x="6207890" y="310080"/>
            <a:ext cx="6096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ZAJAČIK UŠIAČIK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ZAJAČIK ZADUPKAJ, UŠIAČIK ZADUPKAJ.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HOPI CUPI ZADUPKAJ. HOPI, CUPI ZADUPKAJ.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ZAJAČIK UTEKAJ, UŠIAČIK UTEKAJ.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HOPI CUPI UTEKAJ. HOPI, CUPI UTEKAJ.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ZAJAČIK POSKOČ SI, UŠIAČIK POSKOČ SI.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HOPI CUPI POSKOČ SI. HOPI, CUPI POSKOČ SI.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ZAJAČIK ZATLIESKAJ , UŠIAČIK ZATLIESKAJ.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HOPI CUPI ZATLIESKAJ. HOPI, CUPI ZATLIESKAJ.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ZAJAČIK UMY SA, UŠIAČIK UMY SA.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HOPI CUPI UMY SA. HOPI, CUPI UMY SA.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ZAJAČIK UČEŠ SA, UŠIAČIK UČEŠ SA.</a:t>
            </a:r>
          </a:p>
          <a:p>
            <a:pPr algn="ctr"/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HOPI CUPI UČEŠ SA. HOPI, CUPI UČEŠ SA.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(rôzne varianty textu)</a:t>
            </a:r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8 Zajacik usiacik">
            <a:hlinkClick r:id="" action="ppaction://media"/>
            <a:extLst>
              <a:ext uri="{FF2B5EF4-FFF2-40B4-BE49-F238E27FC236}">
                <a16:creationId xmlns:a16="http://schemas.microsoft.com/office/drawing/2014/main" id="{8C9002A9-D692-4F52-A139-8CD1FDA4F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9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7410B61-D0D0-4D2B-9671-E45242DDB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2" b="6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DE43E82-4D20-44A4-96CB-B641D1F6A0D7}"/>
              </a:ext>
            </a:extLst>
          </p:cNvPr>
          <p:cNvSpPr txBox="1"/>
          <p:nvPr/>
        </p:nvSpPr>
        <p:spPr>
          <a:xfrm>
            <a:off x="212652" y="425302"/>
            <a:ext cx="3742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ZAJAC POĽNÝ</a:t>
            </a:r>
          </a:p>
        </p:txBody>
      </p:sp>
    </p:spTree>
    <p:extLst>
      <p:ext uri="{BB962C8B-B14F-4D97-AF65-F5344CB8AC3E}">
        <p14:creationId xmlns:p14="http://schemas.microsoft.com/office/powerpoint/2010/main" val="2638253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BB0B4851-4669-420F-A9CA-48712EB2A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00" l="712" r="98577">
                        <a14:foregroundMark x1="52669" y1="4250" x2="52669" y2="4250"/>
                        <a14:foregroundMark x1="9609" y1="41500" x2="4982" y2="27250"/>
                        <a14:foregroundMark x1="3559" y1="26000" x2="6762" y2="8500"/>
                        <a14:foregroundMark x1="18505" y1="76750" x2="14947" y2="55000"/>
                        <a14:foregroundMark x1="7473" y1="47500" x2="12811" y2="52750"/>
                        <a14:foregroundMark x1="12811" y1="52750" x2="14591" y2="64250"/>
                        <a14:foregroundMark x1="14591" y1="64250" x2="16370" y2="71750"/>
                        <a14:foregroundMark x1="52669" y1="47500" x2="62278" y2="31500"/>
                        <a14:foregroundMark x1="22064" y1="44750" x2="38434" y2="36000"/>
                        <a14:foregroundMark x1="47331" y1="3750" x2="50178" y2="5500"/>
                        <a14:foregroundMark x1="50178" y1="5500" x2="50178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042" flipH="1">
            <a:off x="9286687" y="2006571"/>
            <a:ext cx="1986446" cy="2844856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E028E803-6CF5-40F9-A106-7E4FD8C4EF9B}"/>
              </a:ext>
            </a:extLst>
          </p:cNvPr>
          <p:cNvSpPr/>
          <p:nvPr/>
        </p:nvSpPr>
        <p:spPr>
          <a:xfrm>
            <a:off x="150259" y="6263980"/>
            <a:ext cx="568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http://snaturou2000.sk/zivocichy/datel-cierny-tesar-cierny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47486D3-AAD9-4975-882F-DBD3A5F79998}"/>
              </a:ext>
            </a:extLst>
          </p:cNvPr>
          <p:cNvSpPr/>
          <p:nvPr/>
        </p:nvSpPr>
        <p:spPr>
          <a:xfrm>
            <a:off x="2689492" y="523073"/>
            <a:ext cx="61881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ČOŽE JE TO ZA LEKÁRA,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SA STROMOM PRIHOVÁRA? 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JEDLI ČI NA DUBE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ZAKLOPKÁ SI ZAĎUBE: 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ĎUBI – ĎUBI – ĎUB! 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JE ZDRAVÝ AJ TEN DUB. 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JE PREDSA VŠETKÝCH STROMOV PRIATEĽ JEHO MENO JE PREDSA ...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ĎATEĽ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53. Dryocopus martius (ďateľ_tesár čierny)">
            <a:hlinkClick r:id="" action="ppaction://media"/>
            <a:extLst>
              <a:ext uri="{FF2B5EF4-FFF2-40B4-BE49-F238E27FC236}">
                <a16:creationId xmlns:a16="http://schemas.microsoft.com/office/drawing/2014/main" id="{64DEA7D6-1A7E-426E-B674-DE684A17E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0858" y="2941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5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C2B66DE0-952B-440B-A327-5DC1311D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5999" cy="3429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BC62986-9742-4394-96A4-12A9540E6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92"/>
          <a:stretch/>
        </p:blipFill>
        <p:spPr>
          <a:xfrm>
            <a:off x="0" y="3629"/>
            <a:ext cx="6095999" cy="685800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E627D7B-2C1F-4B5C-B38C-4283BA01B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0" b="2769"/>
          <a:stretch/>
        </p:blipFill>
        <p:spPr>
          <a:xfrm>
            <a:off x="6095998" y="3432629"/>
            <a:ext cx="6095999" cy="34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16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5BBD3E0-865F-4412-9BDF-38B7631E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07"/>
          <a:stretch/>
        </p:blipFill>
        <p:spPr>
          <a:xfrm>
            <a:off x="6096000" y="5315"/>
            <a:ext cx="6096000" cy="685268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4893090-9A9C-40A4-8B74-DD15F45E6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12" b="3888"/>
          <a:stretch/>
        </p:blipFill>
        <p:spPr>
          <a:xfrm>
            <a:off x="0" y="5316"/>
            <a:ext cx="6096000" cy="685268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A2B98F0D-F01B-4E60-8083-1F4CE45AF7CC}"/>
              </a:ext>
            </a:extLst>
          </p:cNvPr>
          <p:cNvSpPr txBox="1"/>
          <p:nvPr/>
        </p:nvSpPr>
        <p:spPr>
          <a:xfrm>
            <a:off x="1314893" y="6144798"/>
            <a:ext cx="3997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ĎATEĽ ČIERNY 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0E83AD8-6DBB-4F2D-81DB-709F00139B3C}"/>
              </a:ext>
            </a:extLst>
          </p:cNvPr>
          <p:cNvSpPr txBox="1"/>
          <p:nvPr/>
        </p:nvSpPr>
        <p:spPr>
          <a:xfrm>
            <a:off x="8527312" y="6144798"/>
            <a:ext cx="3997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ĎATEĽ VEĽKÝ</a:t>
            </a:r>
          </a:p>
        </p:txBody>
      </p:sp>
      <p:pic>
        <p:nvPicPr>
          <p:cNvPr id="2" name="10 Datel">
            <a:hlinkClick r:id="" action="ppaction://media"/>
            <a:extLst>
              <a:ext uri="{FF2B5EF4-FFF2-40B4-BE49-F238E27FC236}">
                <a16:creationId xmlns:a16="http://schemas.microsoft.com/office/drawing/2014/main" id="{8DB417E0-93A8-43AE-B48B-E83D247EE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4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CFC0283-CE02-4F1A-A6E6-99B524B77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6" b="96842" l="937" r="988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3882" y="991940"/>
            <a:ext cx="2014557" cy="1988294"/>
          </a:xfrm>
          <a:prstGeom prst="rect">
            <a:avLst/>
          </a:prstGeom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079943CE-0696-4F5C-9395-4F8C4592B0D5}"/>
              </a:ext>
            </a:extLst>
          </p:cNvPr>
          <p:cNvSpPr/>
          <p:nvPr/>
        </p:nvSpPr>
        <p:spPr>
          <a:xfrm>
            <a:off x="2970065" y="991940"/>
            <a:ext cx="549470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HÚKA, HÚKA, 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JE TO VŠAK VLAK.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BÝVA V LESE,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TO VTÁK.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CEZ DEŇ SPÍ A V NOCI LIETA.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POJEDLA VŠETKU MÚDROSŤ SVETA.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ČO JE TO?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SOVA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DD413BF1-7668-463E-9F52-FC9BC0B05899}"/>
              </a:ext>
            </a:extLst>
          </p:cNvPr>
          <p:cNvSpPr/>
          <p:nvPr/>
        </p:nvSpPr>
        <p:spPr>
          <a:xfrm>
            <a:off x="-1" y="6464180"/>
            <a:ext cx="4369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http://snaturou2000.sk/zivocichy/sova-lesna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E11DB06-56A6-4914-8229-1957FA4C1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6" b="96842" l="937" r="988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3762" y="3877766"/>
            <a:ext cx="1855433" cy="1988294"/>
          </a:xfrm>
          <a:prstGeom prst="rect">
            <a:avLst/>
          </a:prstGeom>
        </p:spPr>
      </p:pic>
      <p:pic>
        <p:nvPicPr>
          <p:cNvPr id="3" name="Sova obyčajná (Strix aluco) Puštík obecný Tawny Owl Call">
            <a:hlinkClick r:id="" action="ppaction://media"/>
            <a:extLst>
              <a:ext uri="{FF2B5EF4-FFF2-40B4-BE49-F238E27FC236}">
                <a16:creationId xmlns:a16="http://schemas.microsoft.com/office/drawing/2014/main" id="{0C5F58B1-37D3-4C05-9EC5-76FC4C185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9603" y="859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2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E8AA175D-A437-4616-80F0-C4CDC7B41E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69" b="5137"/>
          <a:stretch/>
        </p:blipFill>
        <p:spPr>
          <a:xfrm>
            <a:off x="27833" y="-795"/>
            <a:ext cx="12134746" cy="6858002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895A404-00BC-4FF1-96B9-D8804C3F89A9}"/>
              </a:ext>
            </a:extLst>
          </p:cNvPr>
          <p:cNvSpPr txBox="1"/>
          <p:nvPr/>
        </p:nvSpPr>
        <p:spPr>
          <a:xfrm>
            <a:off x="57254" y="173621"/>
            <a:ext cx="3333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SOVA LESNÁ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A90DADB-0C09-46E5-86BA-2F8A10F2C5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04"/>
          <a:stretch/>
        </p:blipFill>
        <p:spPr>
          <a:xfrm>
            <a:off x="7149596" y="87084"/>
            <a:ext cx="4755444" cy="6683829"/>
          </a:xfrm>
          <a:prstGeom prst="rect">
            <a:avLst/>
          </a:prstGeom>
        </p:spPr>
      </p:pic>
      <p:pic>
        <p:nvPicPr>
          <p:cNvPr id="3" name="03 Išla sova na tanec">
            <a:hlinkClick r:id="" action="ppaction://media"/>
            <a:extLst>
              <a:ext uri="{FF2B5EF4-FFF2-40B4-BE49-F238E27FC236}">
                <a16:creationId xmlns:a16="http://schemas.microsoft.com/office/drawing/2014/main" id="{FF05DBF4-9F15-40AD-B80B-26D7C04E5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4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5A83C375-E932-4072-894A-05ACED5317F7}"/>
              </a:ext>
            </a:extLst>
          </p:cNvPr>
          <p:cNvSpPr/>
          <p:nvPr/>
        </p:nvSpPr>
        <p:spPr>
          <a:xfrm>
            <a:off x="2933701" y="122508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NEMÁM RUKY, NEMÁM NOHY, ŽIADNYM HLASOM NEHOVORÍM.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JAZYK UKAZUJEM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VEĽMI RÁD HO VYPLAZUJEM.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 SOM?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AEDFFF4-FFC7-4688-8640-86126201C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79" r="997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9701" y="3876539"/>
            <a:ext cx="2543173" cy="2589204"/>
          </a:xfrm>
          <a:prstGeom prst="rect">
            <a:avLst/>
          </a:prstGeom>
        </p:spPr>
      </p:pic>
      <p:pic>
        <p:nvPicPr>
          <p:cNvPr id="6" name="Snake Hissing Sound Effect">
            <a:hlinkClick r:id="" action="ppaction://media"/>
            <a:extLst>
              <a:ext uri="{FF2B5EF4-FFF2-40B4-BE49-F238E27FC236}">
                <a16:creationId xmlns:a16="http://schemas.microsoft.com/office/drawing/2014/main" id="{CB0B8D86-459C-4473-9F5D-4B4032E33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3876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E5AACCC5-4C54-4903-85D6-8CC9EBFB0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7ABDE401-ED50-4734-9EC0-17D7152F5F24}"/>
              </a:ext>
            </a:extLst>
          </p:cNvPr>
          <p:cNvSpPr/>
          <p:nvPr/>
        </p:nvSpPr>
        <p:spPr>
          <a:xfrm>
            <a:off x="0" y="6371997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http://ntic.sk/ntic.php?adr=hady3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767712BC-2216-4045-BABC-E8DBFEA0A6FA}"/>
              </a:ext>
            </a:extLst>
          </p:cNvPr>
          <p:cNvSpPr txBox="1"/>
          <p:nvPr/>
        </p:nvSpPr>
        <p:spPr>
          <a:xfrm>
            <a:off x="6445828" y="145473"/>
            <a:ext cx="5746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VRETENICA SEVERNÁ</a:t>
            </a:r>
          </a:p>
        </p:txBody>
      </p:sp>
      <p:pic>
        <p:nvPicPr>
          <p:cNvPr id="12" name="22 - m. podhradska, r. canaky _ na hada">
            <a:hlinkClick r:id="" action="ppaction://media"/>
            <a:extLst>
              <a:ext uri="{FF2B5EF4-FFF2-40B4-BE49-F238E27FC236}">
                <a16:creationId xmlns:a16="http://schemas.microsoft.com/office/drawing/2014/main" id="{2403FB95-6EDC-418B-B7AC-8308B4874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6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8E8B32-09E4-4CCE-8E4F-B8F92F82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B05EBC77-D402-45B4-B929-5B6DB4E29605}"/>
              </a:ext>
            </a:extLst>
          </p:cNvPr>
          <p:cNvSpPr/>
          <p:nvPr/>
        </p:nvSpPr>
        <p:spPr>
          <a:xfrm>
            <a:off x="0" y="6403170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http://ntic.sk/ntic.php?adr=hady12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ACED44F-309B-40B8-BADF-8BBE6CA53B42}"/>
              </a:ext>
            </a:extLst>
          </p:cNvPr>
          <p:cNvSpPr txBox="1"/>
          <p:nvPr/>
        </p:nvSpPr>
        <p:spPr>
          <a:xfrm>
            <a:off x="6691746" y="83127"/>
            <a:ext cx="6224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UŽOVKA STROMOVÁ</a:t>
            </a:r>
          </a:p>
        </p:txBody>
      </p:sp>
    </p:spTree>
    <p:extLst>
      <p:ext uri="{BB962C8B-B14F-4D97-AF65-F5344CB8AC3E}">
        <p14:creationId xmlns:p14="http://schemas.microsoft.com/office/powerpoint/2010/main" val="4125815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2936DFD-3859-4E45-856E-E0DE893E2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2" y="0"/>
            <a:ext cx="2889321" cy="297694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3A72129-2C10-40CF-924D-2D7BDBF14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0" r="16068"/>
          <a:stretch/>
        </p:blipFill>
        <p:spPr>
          <a:xfrm>
            <a:off x="3668650" y="1"/>
            <a:ext cx="3873586" cy="685799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A6F7FCA-896D-43CC-96E3-732652BBD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29" y="0"/>
            <a:ext cx="43943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DB0F664-F07B-44F9-A2BB-54391BAA0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86"/>
          <a:stretch/>
        </p:blipFill>
        <p:spPr>
          <a:xfrm>
            <a:off x="493736" y="3098591"/>
            <a:ext cx="2363764" cy="348924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84FB9422-D072-4006-8981-2F28C580F03B}"/>
              </a:ext>
            </a:extLst>
          </p:cNvPr>
          <p:cNvSpPr txBox="1"/>
          <p:nvPr/>
        </p:nvSpPr>
        <p:spPr>
          <a:xfrm flipH="1">
            <a:off x="230958" y="2668437"/>
            <a:ext cx="288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Šablóny v </a:t>
            </a:r>
            <a:r>
              <a:rPr lang="sk-SK" dirty="0" err="1"/>
              <a:t>omaľovánkach</a:t>
            </a:r>
            <a:r>
              <a:rPr lang="sk-SK" dirty="0"/>
              <a:t> </a:t>
            </a:r>
            <a:r>
              <a:rPr lang="sk-SK" dirty="0" err="1"/>
              <a:t>pdf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3454D14C-D4EB-463A-B2CE-D5EA94D75050}"/>
              </a:ext>
            </a:extLst>
          </p:cNvPr>
          <p:cNvSpPr txBox="1"/>
          <p:nvPr/>
        </p:nvSpPr>
        <p:spPr>
          <a:xfrm>
            <a:off x="145474" y="6483927"/>
            <a:ext cx="123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Pintarest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7821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3D5BD82-9A0E-4B28-AC5B-4E1E2388E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732809" cy="6857998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0AAA20D-F33B-458D-AFA2-0F72A942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/>
        </p:blipFill>
        <p:spPr>
          <a:xfrm>
            <a:off x="8999309" y="-1"/>
            <a:ext cx="3192691" cy="685799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0C655368-AE15-4582-8F74-4532D3A68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58" y="1"/>
            <a:ext cx="3133251" cy="685799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B4BFCDD-6F82-4484-943C-99B557CD2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808" y="0"/>
            <a:ext cx="313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01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25D01503-9C09-42B4-9C1B-92AB166B5319}"/>
              </a:ext>
            </a:extLst>
          </p:cNvPr>
          <p:cNvSpPr/>
          <p:nvPr/>
        </p:nvSpPr>
        <p:spPr>
          <a:xfrm>
            <a:off x="145378" y="1613119"/>
            <a:ext cx="119012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Linky: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https://www.youtube.com/watch?v=uMyjVFF7mVY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Miro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Jaroš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lesa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https://www.youtube.com/watch?v=7nAofazXG_c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Vlk a zajačik –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Smajko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tanculienka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https://www.youtube.com/watch?v=I-rlZPBQCcw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Zvieratká z lesa – zvuky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https://www.youtube.com/watch?v=PpZnVJFNBOU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Zvuky a tiene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https://www.youtube.com/watch?v=DLPQgewKof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Ako si zvieratká v lese poriadok robili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https://www.youtube.com/watch?v=5P3bSCY1xGI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Sova - niečo o nej  (uvádzajú deti)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https://www.youtube.com/watch?v=bCDEFO_5R1Y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Krtko a zajačik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https://www.youtube.com/watch?v=KkPjVuQupng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Krtko a ježko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https://www.youtube.com/watch?v=BZQ-vY00wTk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Bolo raz jedno teliatko - Výlet do lesa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https://www.youtube.com/watch?v=V6pg5EDZUVs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 a Pi – Diviak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https://www.youtube.com/watch?v=6Jw0BFtaAlg&amp;list=RD6Jw0BFtaAlg&amp;start_radio=1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 a Pi – Líška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https://www.youtube.com/watch?v=cMowF40tmUI&amp;list=PLIhCv3wSpU7Ps4eRfU40drrN7jWUBs4St&amp;index=3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PI – Veverička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https://www.omalovankaonline.com/slnecnica-a-datel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Online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omaľovánka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228FD16-2EE4-4CBD-A0CD-6CFC3ADA403E}"/>
              </a:ext>
            </a:extLst>
          </p:cNvPr>
          <p:cNvSpPr txBox="1"/>
          <p:nvPr/>
        </p:nvSpPr>
        <p:spPr>
          <a:xfrm>
            <a:off x="79475" y="275732"/>
            <a:ext cx="11901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Zdroje: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Obrázky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pintarest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Hádanky – zásobník triedy +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tvorba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Piesne –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Čanaky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Podhradská - Deťom 1, 2, 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Miro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Jaroš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Do lesa – titulná strana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https://www.youtube.com/watch?v=uMyjVFF7mVY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08E68BD-C961-42D6-B3F6-33F16F88F499}"/>
              </a:ext>
            </a:extLst>
          </p:cNvPr>
          <p:cNvSpPr txBox="1"/>
          <p:nvPr/>
        </p:nvSpPr>
        <p:spPr>
          <a:xfrm>
            <a:off x="79475" y="6414433"/>
            <a:ext cx="556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Vypracovala: Mgr. Sylvia Kompanová</a:t>
            </a:r>
          </a:p>
        </p:txBody>
      </p:sp>
    </p:spTree>
    <p:extLst>
      <p:ext uri="{BB962C8B-B14F-4D97-AF65-F5344CB8AC3E}">
        <p14:creationId xmlns:p14="http://schemas.microsoft.com/office/powerpoint/2010/main" val="11810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745E8656-9C9B-4361-9C38-AAACBF0336E2}"/>
              </a:ext>
            </a:extLst>
          </p:cNvPr>
          <p:cNvSpPr/>
          <p:nvPr/>
        </p:nvSpPr>
        <p:spPr>
          <a:xfrm>
            <a:off x="3886869" y="772031"/>
            <a:ext cx="44182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PYŠNÝ KRÁĽ CHODÍ V LESE,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HLAVE STROM SI NESIE. </a:t>
            </a:r>
          </a:p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JELEŇ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709F4C9-0A78-4867-8260-C4EB8D75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7" b="98667" l="234" r="100000">
                        <a14:foregroundMark x1="15654" y1="11667" x2="19393" y2="9500"/>
                        <a14:foregroundMark x1="64486" y1="8500" x2="64486" y2="8500"/>
                        <a14:foregroundMark x1="61682" y1="6833" x2="61682" y2="6833"/>
                        <a14:foregroundMark x1="63551" y1="8667" x2="63551" y2="8667"/>
                        <a14:foregroundMark x1="73598" y1="8667" x2="73598" y2="8667"/>
                        <a14:foregroundMark x1="73598" y1="11167" x2="73598" y2="11167"/>
                        <a14:foregroundMark x1="75000" y1="17000" x2="75000" y2="17000"/>
                        <a14:foregroundMark x1="71963" y1="16500" x2="71963" y2="16500"/>
                        <a14:foregroundMark x1="67991" y1="23667" x2="67991" y2="23667"/>
                        <a14:foregroundMark x1="67991" y1="21500" x2="67991" y2="21500"/>
                        <a14:foregroundMark x1="68224" y1="20667" x2="68224" y2="20667"/>
                        <a14:foregroundMark x1="46262" y1="26333" x2="46262" y2="26333"/>
                        <a14:foregroundMark x1="23131" y1="32167" x2="23131" y2="32167"/>
                        <a14:foregroundMark x1="11215" y1="27167" x2="11215" y2="27167"/>
                        <a14:foregroundMark x1="13084" y1="28167" x2="13084" y2="28167"/>
                        <a14:foregroundMark x1="8178" y1="15333" x2="8178" y2="15333"/>
                        <a14:foregroundMark x1="6308" y1="10833" x2="6308" y2="10833"/>
                        <a14:foregroundMark x1="6308" y1="8500" x2="6308" y2="8500"/>
                        <a14:foregroundMark x1="7710" y1="12167" x2="7710" y2="12167"/>
                        <a14:foregroundMark x1="14486" y1="12000" x2="14486" y2="12000"/>
                        <a14:foregroundMark x1="14486" y1="10000" x2="14486" y2="10000"/>
                        <a14:foregroundMark x1="14953" y1="8000" x2="14953" y2="8000"/>
                        <a14:foregroundMark x1="15654" y1="6333" x2="15654" y2="6333"/>
                        <a14:foregroundMark x1="18692" y1="10000" x2="18692" y2="10000"/>
                        <a14:foregroundMark x1="20093" y1="8667" x2="20093" y2="8667"/>
                        <a14:foregroundMark x1="20794" y1="7167" x2="20794" y2="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8991" y="1141363"/>
            <a:ext cx="4076700" cy="5715000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A64B7F0D-F018-4B7A-B3A0-B107D85C4BEA}"/>
              </a:ext>
            </a:extLst>
          </p:cNvPr>
          <p:cNvSpPr/>
          <p:nvPr/>
        </p:nvSpPr>
        <p:spPr>
          <a:xfrm>
            <a:off x="0" y="6487031"/>
            <a:ext cx="4401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http://snaturou2000.sk/zivocichy/jelen-lesny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0C38FCA-B67D-4000-8C65-3D7522384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7" b="98667" l="234" r="100000">
                        <a14:foregroundMark x1="15654" y1="11667" x2="19393" y2="9500"/>
                        <a14:foregroundMark x1="64486" y1="8500" x2="64486" y2="8500"/>
                        <a14:foregroundMark x1="61682" y1="6833" x2="61682" y2="6833"/>
                        <a14:foregroundMark x1="63551" y1="8667" x2="63551" y2="8667"/>
                        <a14:foregroundMark x1="73598" y1="8667" x2="73598" y2="8667"/>
                        <a14:foregroundMark x1="73598" y1="11167" x2="73598" y2="11167"/>
                        <a14:foregroundMark x1="75000" y1="17000" x2="75000" y2="17000"/>
                        <a14:foregroundMark x1="71963" y1="16500" x2="71963" y2="16500"/>
                        <a14:foregroundMark x1="67991" y1="23667" x2="67991" y2="23667"/>
                        <a14:foregroundMark x1="67991" y1="21500" x2="67991" y2="21500"/>
                        <a14:foregroundMark x1="68224" y1="20667" x2="68224" y2="20667"/>
                        <a14:foregroundMark x1="46262" y1="26333" x2="46262" y2="26333"/>
                        <a14:foregroundMark x1="23131" y1="32167" x2="23131" y2="32167"/>
                        <a14:foregroundMark x1="11215" y1="27167" x2="11215" y2="27167"/>
                        <a14:foregroundMark x1="13084" y1="28167" x2="13084" y2="28167"/>
                        <a14:foregroundMark x1="8178" y1="15333" x2="8178" y2="15333"/>
                        <a14:foregroundMark x1="6308" y1="10833" x2="6308" y2="10833"/>
                        <a14:foregroundMark x1="6308" y1="8500" x2="6308" y2="8500"/>
                        <a14:foregroundMark x1="7710" y1="12167" x2="7710" y2="12167"/>
                        <a14:foregroundMark x1="14486" y1="12000" x2="14486" y2="12000"/>
                        <a14:foregroundMark x1="14486" y1="10000" x2="14486" y2="10000"/>
                        <a14:foregroundMark x1="14953" y1="8000" x2="14953" y2="8000"/>
                        <a14:foregroundMark x1="15654" y1="6333" x2="15654" y2="6333"/>
                        <a14:foregroundMark x1="18692" y1="10000" x2="18692" y2="10000"/>
                        <a14:foregroundMark x1="20093" y1="8667" x2="20093" y2="8667"/>
                        <a14:foregroundMark x1="20794" y1="7167" x2="20794" y2="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74864" y="956697"/>
            <a:ext cx="4076700" cy="5715000"/>
          </a:xfrm>
          <a:prstGeom prst="rect">
            <a:avLst/>
          </a:prstGeom>
        </p:spPr>
      </p:pic>
      <p:pic>
        <p:nvPicPr>
          <p:cNvPr id="2" name="Jelen lesny">
            <a:hlinkClick r:id="" action="ppaction://media"/>
            <a:extLst>
              <a:ext uri="{FF2B5EF4-FFF2-40B4-BE49-F238E27FC236}">
                <a16:creationId xmlns:a16="http://schemas.microsoft.com/office/drawing/2014/main" id="{9B845364-5F58-4C25-9D51-067C7D470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7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5DF50A51-3FB3-4C9A-9278-EC5DC073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1" b="12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96E7709-3467-4591-9D11-94249D5FE330}"/>
              </a:ext>
            </a:extLst>
          </p:cNvPr>
          <p:cNvSpPr txBox="1"/>
          <p:nvPr/>
        </p:nvSpPr>
        <p:spPr>
          <a:xfrm>
            <a:off x="259080" y="186303"/>
            <a:ext cx="3489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JELEŇ LESNÝ</a:t>
            </a:r>
          </a:p>
        </p:txBody>
      </p:sp>
    </p:spTree>
    <p:extLst>
      <p:ext uri="{BB962C8B-B14F-4D97-AF65-F5344CB8AC3E}">
        <p14:creationId xmlns:p14="http://schemas.microsoft.com/office/powerpoint/2010/main" val="155872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62E22A95-E0E9-4938-9B96-EE496095DB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89" b="62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5A39E6EE-D3A7-478C-92FA-28801B9EF5A5}"/>
              </a:ext>
            </a:extLst>
          </p:cNvPr>
          <p:cNvSpPr txBox="1"/>
          <p:nvPr/>
        </p:nvSpPr>
        <p:spPr>
          <a:xfrm>
            <a:off x="121920" y="198120"/>
            <a:ext cx="560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ŠKVRNITÝ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EA7BBD30-D484-4715-9926-2E27F6C402EB}"/>
              </a:ext>
            </a:extLst>
          </p:cNvPr>
          <p:cNvSpPr/>
          <p:nvPr/>
        </p:nvSpPr>
        <p:spPr>
          <a:xfrm>
            <a:off x="4062" y="6475214"/>
            <a:ext cx="5844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https://horou.sk/diva-zver/daniel-skvrnity-charakteristika-1/</a:t>
            </a:r>
          </a:p>
        </p:txBody>
      </p:sp>
      <p:pic>
        <p:nvPicPr>
          <p:cNvPr id="2" name="02 Dama dama - Daniel škvrnitý">
            <a:hlinkClick r:id="" action="ppaction://media"/>
            <a:extLst>
              <a:ext uri="{FF2B5EF4-FFF2-40B4-BE49-F238E27FC236}">
                <a16:creationId xmlns:a16="http://schemas.microsoft.com/office/drawing/2014/main" id="{DB545409-6EF7-4AE5-8C65-D1A7802DA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78F5F322-6251-49CD-9654-854D49951E36}"/>
              </a:ext>
            </a:extLst>
          </p:cNvPr>
          <p:cNvSpPr/>
          <p:nvPr/>
        </p:nvSpPr>
        <p:spPr>
          <a:xfrm>
            <a:off x="3048000" y="59974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 ŠTYRI DLHÉ NOHY,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NIEKEDY AJ DVA KRÁTKE PAROHY.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 TIEŽ KRÁTKY CHVOST,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NABEHÁ SA V LESE DOSŤ.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SRNEC</a:t>
            </a: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5BF7681-96B8-4CE5-A132-0665C8376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3" l="0" r="100000">
                        <a14:foregroundMark x1="5594" y1="14000" x2="5594" y2="14000"/>
                        <a14:foregroundMark x1="4895" y1="11500" x2="4895" y2="11500"/>
                        <a14:foregroundMark x1="5594" y1="19500" x2="5594" y2="19500"/>
                        <a14:foregroundMark x1="6294" y1="22500" x2="6294" y2="22500"/>
                        <a14:foregroundMark x1="20280" y1="2833" x2="20280" y2="2833"/>
                        <a14:foregroundMark x1="22844" y1="6833" x2="22844" y2="6833"/>
                        <a14:foregroundMark x1="23077" y1="4167" x2="23077" y2="4167"/>
                        <a14:foregroundMark x1="23077" y1="6000" x2="23077" y2="6000"/>
                        <a14:foregroundMark x1="16084" y1="7333" x2="16084" y2="7333"/>
                        <a14:foregroundMark x1="4196" y1="3833" x2="4196" y2="3833"/>
                        <a14:foregroundMark x1="5361" y1="6167" x2="5361" y2="6167"/>
                        <a14:foregroundMark x1="5594" y1="7500" x2="5594" y2="7500"/>
                        <a14:foregroundMark x1="10490" y1="6000" x2="10490" y2="6000"/>
                        <a14:foregroundMark x1="3730" y1="9667" x2="3730" y2="9667"/>
                        <a14:foregroundMark x1="6294" y1="8833" x2="6294" y2="8833"/>
                        <a14:foregroundMark x1="4196" y1="16167" x2="4196" y2="16167"/>
                        <a14:foregroundMark x1="4895" y1="18167" x2="4895" y2="18167"/>
                        <a14:foregroundMark x1="90210" y1="47500" x2="90210" y2="47500"/>
                        <a14:foregroundMark x1="96737" y1="70833" x2="96737" y2="70833"/>
                        <a14:foregroundMark x1="89510" y1="97500" x2="89510" y2="97500"/>
                        <a14:foregroundMark x1="87413" y1="96333" x2="87413" y2="96333"/>
                        <a14:foregroundMark x1="68298" y1="91333" x2="68298" y2="91333"/>
                        <a14:foregroundMark x1="60140" y1="94833" x2="60140" y2="94833"/>
                        <a14:foregroundMark x1="26107" y1="96167" x2="26107" y2="96167"/>
                        <a14:foregroundMark x1="22378" y1="96333" x2="22378" y2="96333"/>
                        <a14:foregroundMark x1="24009" y1="82500" x2="24009" y2="82500"/>
                        <a14:foregroundMark x1="24709" y1="84667" x2="24709" y2="84667"/>
                        <a14:foregroundMark x1="14685" y1="60667" x2="20280" y2="63500"/>
                        <a14:foregroundMark x1="20280" y1="63500" x2="20979" y2="70000"/>
                        <a14:foregroundMark x1="20979" y1="70000" x2="23077" y2="79333"/>
                        <a14:foregroundMark x1="22844" y1="95333" x2="26107" y2="86000"/>
                        <a14:foregroundMark x1="28671" y1="89500" x2="29604" y2="79500"/>
                        <a14:foregroundMark x1="60839" y1="62833" x2="68998" y2="68667"/>
                        <a14:foregroundMark x1="68998" y1="68667" x2="72494" y2="73500"/>
                        <a14:foregroundMark x1="68765" y1="84667" x2="74359" y2="74167"/>
                        <a14:foregroundMark x1="3730" y1="4333" x2="6294" y2="8333"/>
                        <a14:foregroundMark x1="4429" y1="4167" x2="7925" y2="9167"/>
                        <a14:foregroundMark x1="11189" y1="4833" x2="9790" y2="9167"/>
                        <a14:foregroundMark x1="5361" y1="9167" x2="6294" y2="16667"/>
                        <a14:foregroundMark x1="20280" y1="5500" x2="20280" y2="1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359" y="2091131"/>
            <a:ext cx="3277552" cy="4583989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34E8C38D-54F0-4AAE-ABEE-2A92AAC2ACDD}"/>
              </a:ext>
            </a:extLst>
          </p:cNvPr>
          <p:cNvSpPr/>
          <p:nvPr/>
        </p:nvSpPr>
        <p:spPr>
          <a:xfrm>
            <a:off x="0" y="6305788"/>
            <a:ext cx="4441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http://snaturou2000.sk/zivocichy/srnec-lesny</a:t>
            </a:r>
          </a:p>
        </p:txBody>
      </p:sp>
      <p:pic>
        <p:nvPicPr>
          <p:cNvPr id="2" name="03 Capreolus capreolus - Srnec lesný">
            <a:hlinkClick r:id="" action="ppaction://media"/>
            <a:extLst>
              <a:ext uri="{FF2B5EF4-FFF2-40B4-BE49-F238E27FC236}">
                <a16:creationId xmlns:a16="http://schemas.microsoft.com/office/drawing/2014/main" id="{B2D3F7CF-1265-4ABF-A5EF-79FAC23F6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392E8CE-84CF-42F2-8E8C-BC335802C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5992" b="133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F473129-E8F0-409C-9601-1B891C7DBE53}"/>
              </a:ext>
            </a:extLst>
          </p:cNvPr>
          <p:cNvSpPr txBox="1"/>
          <p:nvPr/>
        </p:nvSpPr>
        <p:spPr>
          <a:xfrm>
            <a:off x="167640" y="182880"/>
            <a:ext cx="3764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SRNEC LESNÝ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10460DC-82C5-4C62-AAC1-1D25401F92A6}"/>
              </a:ext>
            </a:extLst>
          </p:cNvPr>
          <p:cNvSpPr/>
          <p:nvPr/>
        </p:nvSpPr>
        <p:spPr>
          <a:xfrm>
            <a:off x="0" y="6305788"/>
            <a:ext cx="4441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http://snaturou2000.sk/zivocichy/srnec-lesny</a:t>
            </a:r>
          </a:p>
        </p:txBody>
      </p:sp>
    </p:spTree>
    <p:extLst>
      <p:ext uri="{BB962C8B-B14F-4D97-AF65-F5344CB8AC3E}">
        <p14:creationId xmlns:p14="http://schemas.microsoft.com/office/powerpoint/2010/main" val="106330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1201DC7D-F985-4785-A28C-DC9C5A4DE2B3}"/>
              </a:ext>
            </a:extLst>
          </p:cNvPr>
          <p:cNvSpPr/>
          <p:nvPr/>
        </p:nvSpPr>
        <p:spPr>
          <a:xfrm>
            <a:off x="791755" y="1365152"/>
            <a:ext cx="4754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KEĎ JE MALÝ, MILO HRÁ SA,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VEĽKÝ MRMLE AKO BASA.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MALINY ZJE HNEĎ,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POTOM LÍŽE MED.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MEDVEĎ</a:t>
            </a: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BB113595-B55F-418C-9DAD-15BB36E5ADFA}"/>
              </a:ext>
            </a:extLst>
          </p:cNvPr>
          <p:cNvSpPr/>
          <p:nvPr/>
        </p:nvSpPr>
        <p:spPr>
          <a:xfrm>
            <a:off x="6354763" y="12223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 TO DRAVÁ ŠELMA,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KTORÁ V MENE </a:t>
            </a:r>
            <a:r>
              <a:rPr lang="sk-SK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MÁ.</a:t>
            </a:r>
            <a:b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MEDVEĎ</a:t>
            </a:r>
            <a:r>
              <a:rPr lang="sk-SK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957A0F0-7AAD-4BE7-B03A-A817F56C7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8982" y="3193403"/>
            <a:ext cx="4293781" cy="3547110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BD5DD03B-76D1-4A18-92CF-E972C2A126CD}"/>
              </a:ext>
            </a:extLst>
          </p:cNvPr>
          <p:cNvSpPr/>
          <p:nvPr/>
        </p:nvSpPr>
        <p:spPr>
          <a:xfrm>
            <a:off x="0" y="6488668"/>
            <a:ext cx="480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http://snaturou2000.sk/zivocichy/medved-hnedy</a:t>
            </a:r>
          </a:p>
        </p:txBody>
      </p:sp>
      <p:pic>
        <p:nvPicPr>
          <p:cNvPr id="2" name="Medved hnedy">
            <a:hlinkClick r:id="" action="ppaction://media"/>
            <a:extLst>
              <a:ext uri="{FF2B5EF4-FFF2-40B4-BE49-F238E27FC236}">
                <a16:creationId xmlns:a16="http://schemas.microsoft.com/office/drawing/2014/main" id="{6539A0E6-8364-40A7-BC26-9AFF0DA04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9180" y="2178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7542</TotalTime>
  <Words>1290</Words>
  <Application>Microsoft Office PowerPoint</Application>
  <PresentationFormat>Širokouhlá</PresentationFormat>
  <Paragraphs>136</Paragraphs>
  <Slides>38</Slides>
  <Notes>2</Notes>
  <HiddenSlides>0</HiddenSlides>
  <MMClips>20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Motív Office</vt:lpstr>
      <vt:lpstr>LESNÉ ZVIERATÁ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LESNÉ ZVIERATÁ</dc:title>
  <dc:creator>Sylvia Kompanová</dc:creator>
  <cp:lastModifiedBy>Sylvia Kompanová</cp:lastModifiedBy>
  <cp:revision>89</cp:revision>
  <dcterms:created xsi:type="dcterms:W3CDTF">2020-05-14T04:28:15Z</dcterms:created>
  <dcterms:modified xsi:type="dcterms:W3CDTF">2020-05-21T08:31:36Z</dcterms:modified>
</cp:coreProperties>
</file>