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6" r:id="rId3"/>
    <p:sldId id="258" r:id="rId4"/>
    <p:sldId id="259" r:id="rId5"/>
    <p:sldId id="260" r:id="rId6"/>
    <p:sldId id="262" r:id="rId7"/>
    <p:sldId id="265" r:id="rId8"/>
    <p:sldId id="263" r:id="rId9"/>
    <p:sldId id="266" r:id="rId10"/>
    <p:sldId id="276" r:id="rId11"/>
    <p:sldId id="264" r:id="rId12"/>
    <p:sldId id="267" r:id="rId13"/>
    <p:sldId id="269" r:id="rId14"/>
    <p:sldId id="268" r:id="rId15"/>
    <p:sldId id="270" r:id="rId16"/>
    <p:sldId id="283" r:id="rId17"/>
    <p:sldId id="261" r:id="rId18"/>
    <p:sldId id="287" r:id="rId19"/>
    <p:sldId id="288" r:id="rId20"/>
    <p:sldId id="273" r:id="rId21"/>
    <p:sldId id="277" r:id="rId22"/>
    <p:sldId id="275" r:id="rId23"/>
    <p:sldId id="274" r:id="rId24"/>
    <p:sldId id="278" r:id="rId25"/>
    <p:sldId id="272" r:id="rId26"/>
    <p:sldId id="280" r:id="rId27"/>
    <p:sldId id="281" r:id="rId28"/>
    <p:sldId id="271" r:id="rId29"/>
    <p:sldId id="256" r:id="rId30"/>
    <p:sldId id="279" r:id="rId3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40" autoAdjust="0"/>
  </p:normalViewPr>
  <p:slideViewPr>
    <p:cSldViewPr snapToGrid="0">
      <p:cViewPr varScale="1">
        <p:scale>
          <a:sx n="75" d="100"/>
          <a:sy n="75" d="100"/>
        </p:scale>
        <p:origin x="94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98ACD-C331-4F32-B695-138F0C2D259D}" type="datetimeFigureOut">
              <a:rPr lang="sk-SK" smtClean="0"/>
              <a:t>18. 1. 2021</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E2160-4324-4DBE-A9AC-4B8FFB25C7E4}" type="slidenum">
              <a:rPr lang="sk-SK" smtClean="0"/>
              <a:t>‹#›</a:t>
            </a:fld>
            <a:endParaRPr lang="sk-SK"/>
          </a:p>
        </p:txBody>
      </p:sp>
    </p:spTree>
    <p:extLst>
      <p:ext uri="{BB962C8B-B14F-4D97-AF65-F5344CB8AC3E}">
        <p14:creationId xmlns:p14="http://schemas.microsoft.com/office/powerpoint/2010/main" val="380292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Spolu s mamičkou alebo inou dospelou osobou si prečítajte text básne. Porozprávajte sa o básničke. O čom je?  Kto v básni plakal? Prečo plakal (ronil slzy)? Kto uvidel vtáčika? Čo urobili? Porozmýšľaj, ako sa zachovali chlapci? Aj ty by si sa tak zachoval/la? Prečo je dôležité v zime prikrmovať vtáčiky?</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3</a:t>
            </a:fld>
            <a:endParaRPr lang="sk-SK"/>
          </a:p>
        </p:txBody>
      </p:sp>
    </p:spTree>
    <p:extLst>
      <p:ext uri="{BB962C8B-B14F-4D97-AF65-F5344CB8AC3E}">
        <p14:creationId xmlns:p14="http://schemas.microsoft.com/office/powerpoint/2010/main" val="253074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Milé deti, </a:t>
            </a:r>
            <a:r>
              <a:rPr lang="sk-SK" dirty="0" err="1"/>
              <a:t>možte</a:t>
            </a:r>
            <a:r>
              <a:rPr lang="sk-SK" dirty="0"/>
              <a:t> si s rodičmi vyrobiť napr. aj takéto kŕmidlo pre vtáčiky. </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26</a:t>
            </a:fld>
            <a:endParaRPr lang="sk-SK"/>
          </a:p>
        </p:txBody>
      </p:sp>
    </p:spTree>
    <p:extLst>
      <p:ext uri="{BB962C8B-B14F-4D97-AF65-F5344CB8AC3E}">
        <p14:creationId xmlns:p14="http://schemas.microsoft.com/office/powerpoint/2010/main" val="1738630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Obrázky vytlačte a vystrihnite. Dolepte vtáčikom krídelká a šnúrku. Ozdobte si nimi izbičku.</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28</a:t>
            </a:fld>
            <a:endParaRPr lang="sk-SK"/>
          </a:p>
        </p:txBody>
      </p:sp>
    </p:spTree>
    <p:extLst>
      <p:ext uri="{BB962C8B-B14F-4D97-AF65-F5344CB8AC3E}">
        <p14:creationId xmlns:p14="http://schemas.microsoft.com/office/powerpoint/2010/main" val="3925862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30</a:t>
            </a:fld>
            <a:endParaRPr lang="sk-SK"/>
          </a:p>
        </p:txBody>
      </p:sp>
    </p:spTree>
    <p:extLst>
      <p:ext uri="{BB962C8B-B14F-4D97-AF65-F5344CB8AC3E}">
        <p14:creationId xmlns:p14="http://schemas.microsoft.com/office/powerpoint/2010/main" val="133981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12</a:t>
            </a:fld>
            <a:endParaRPr lang="sk-SK"/>
          </a:p>
        </p:txBody>
      </p:sp>
    </p:spTree>
    <p:extLst>
      <p:ext uri="{BB962C8B-B14F-4D97-AF65-F5344CB8AC3E}">
        <p14:creationId xmlns:p14="http://schemas.microsoft.com/office/powerpoint/2010/main" val="3744405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16</a:t>
            </a:fld>
            <a:endParaRPr lang="sk-SK"/>
          </a:p>
        </p:txBody>
      </p:sp>
    </p:spTree>
    <p:extLst>
      <p:ext uri="{BB962C8B-B14F-4D97-AF65-F5344CB8AC3E}">
        <p14:creationId xmlns:p14="http://schemas.microsoft.com/office/powerpoint/2010/main" val="289478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Spočítaj vtáčiky na obrázku. Skús ich pomenovať (zľava-doprava - rybárik, vrabec, hýľ). Pokús sa opísať vtáčikov na obrázku. Akej sú farby? Ktorý sa ti najviac páči, prečo? Na nasledujúcich obrázkoch budú postupne pribúdať nové vtáčiky, okrem týchto, skús postrehnúť, ktoré to sú. </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19</a:t>
            </a:fld>
            <a:endParaRPr lang="sk-SK"/>
          </a:p>
        </p:txBody>
      </p:sp>
    </p:spTree>
    <p:extLst>
      <p:ext uri="{BB962C8B-B14F-4D97-AF65-F5344CB8AC3E}">
        <p14:creationId xmlns:p14="http://schemas.microsoft.com/office/powerpoint/2010/main" val="3696571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Pozorne si prezri obrázok. Spočítaj vtáčiky na obrázku. Pokús sa ich pomenovať. (zľava – doprava: rybárik, vrabec, hýľ, straka). Pomôže ti mamička alebo ocko. Nájdi na obrázku vtáčika, o ktorom je hádanka. Pokús sa určiť jeho polohu (vľavo, vpravo, hore, dole, vpravo-hore, vľavo-hore atď.)</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20</a:t>
            </a:fld>
            <a:endParaRPr lang="sk-SK"/>
          </a:p>
        </p:txBody>
      </p:sp>
    </p:spTree>
    <p:extLst>
      <p:ext uri="{BB962C8B-B14F-4D97-AF65-F5344CB8AC3E}">
        <p14:creationId xmlns:p14="http://schemas.microsoft.com/office/powerpoint/2010/main" val="15598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Spočítaj vtáčiky na obrázku. Pomenuj ich. Uhádni hádanku. O akom vtáčiku je? Urči, ktorý vtáčik ja na obrázku najväčší. Lieta, alebo sedí na konáriku? </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21</a:t>
            </a:fld>
            <a:endParaRPr lang="sk-SK"/>
          </a:p>
        </p:txBody>
      </p:sp>
    </p:spTree>
    <p:extLst>
      <p:ext uri="{BB962C8B-B14F-4D97-AF65-F5344CB8AC3E}">
        <p14:creationId xmlns:p14="http://schemas.microsoft.com/office/powerpoint/2010/main" val="1687376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Pomenuj vtáčky na obrázku (vrana, rybárik, vrabec, vrana, hýľ, vrana). Názvy vytlieskaj po slabikách ( </a:t>
            </a:r>
            <a:r>
              <a:rPr lang="sk-SK" dirty="0" err="1"/>
              <a:t>vra-bec</a:t>
            </a:r>
            <a:r>
              <a:rPr lang="sk-SK" dirty="0"/>
              <a:t>, </a:t>
            </a:r>
            <a:r>
              <a:rPr lang="sk-SK" dirty="0" err="1"/>
              <a:t>vra</a:t>
            </a:r>
            <a:r>
              <a:rPr lang="sk-SK" dirty="0"/>
              <a:t>-na, hýľ). Uhádni hádanku. O čom je hádanka? Koľko vrán je na obrázku? Akú majú farbu? Ktorá vrana je najväčšia, Ktorá je najmenšia?</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22</a:t>
            </a:fld>
            <a:endParaRPr lang="sk-SK"/>
          </a:p>
        </p:txBody>
      </p:sp>
    </p:spTree>
    <p:extLst>
      <p:ext uri="{BB962C8B-B14F-4D97-AF65-F5344CB8AC3E}">
        <p14:creationId xmlns:p14="http://schemas.microsoft.com/office/powerpoint/2010/main" val="76080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Pozorne si prezri obrázok. Spočítaj všetky vtáčiky na obrázku. Pomôže ti aj mamička. Pokús sa ich pomenovať, už ich predsa skoro všetkých poznáš</a:t>
            </a:r>
            <a:r>
              <a:rPr lang="sk-SK" dirty="0">
                <a:sym typeface="Wingdings" panose="05000000000000000000" pitchFamily="2" charset="2"/>
              </a:rPr>
              <a:t></a:t>
            </a:r>
            <a:r>
              <a:rPr lang="sk-SK" dirty="0"/>
              <a:t>. Nájdi na obrázku vtáčika, o ktorom je hádanka. Uhádni hádanku. Ktorý vtáčik sa ti najviac páči a prečo?</a:t>
            </a:r>
          </a:p>
          <a:p>
            <a:r>
              <a:rPr lang="sk-SK" dirty="0"/>
              <a:t>Ktorí vtáci pribudli na obrázok – vždy tam je rybárik, vrabec a hýľ, kto ešte pribudol? (ďateľ a straka, vrana, vrana,). Nájdi ich na obrázku.</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23</a:t>
            </a:fld>
            <a:endParaRPr lang="sk-SK"/>
          </a:p>
        </p:txBody>
      </p:sp>
    </p:spTree>
    <p:extLst>
      <p:ext uri="{BB962C8B-B14F-4D97-AF65-F5344CB8AC3E}">
        <p14:creationId xmlns:p14="http://schemas.microsoft.com/office/powerpoint/2010/main" val="4145398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r>
              <a:rPr lang="sk-SK" dirty="0"/>
              <a:t>Prečítajte si s mamičkou príbeh. Aké je v príbehu ročné obdobie? Kto v príbehu vystupuje? Aké ponaučenie z príbehu vyplynulo? Páčila sa ti rozprávka? Čo sa ti v nej najviac páčilo a prečo? Čo si sa z príbehu nové dozvedel/la?</a:t>
            </a:r>
          </a:p>
        </p:txBody>
      </p:sp>
      <p:sp>
        <p:nvSpPr>
          <p:cNvPr id="4" name="Zástupný objekt pre číslo snímky 3"/>
          <p:cNvSpPr>
            <a:spLocks noGrp="1"/>
          </p:cNvSpPr>
          <p:nvPr>
            <p:ph type="sldNum" sz="quarter" idx="5"/>
          </p:nvPr>
        </p:nvSpPr>
        <p:spPr/>
        <p:txBody>
          <a:bodyPr/>
          <a:lstStyle/>
          <a:p>
            <a:fld id="{04AE2160-4324-4DBE-A9AC-4B8FFB25C7E4}" type="slidenum">
              <a:rPr lang="sk-SK" smtClean="0"/>
              <a:t>24</a:t>
            </a:fld>
            <a:endParaRPr lang="sk-SK"/>
          </a:p>
        </p:txBody>
      </p:sp>
    </p:spTree>
    <p:extLst>
      <p:ext uri="{BB962C8B-B14F-4D97-AF65-F5344CB8AC3E}">
        <p14:creationId xmlns:p14="http://schemas.microsoft.com/office/powerpoint/2010/main" val="30178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D96B06-CD14-4D53-B7B5-21AEB4F704AF}"/>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120A8887-350D-45E0-AC7A-828F2B6DA8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B6572E30-A015-45D0-BB6A-3E75E519B4D4}"/>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62A9AD2A-796D-4854-A25B-B8B7596B0BE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5CE99DF-38A3-4688-B471-59F1A9D17742}"/>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17409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8D56B7-D9FE-4B6A-A853-8BDFE59D12CB}"/>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C22CB92C-616A-4E15-85F8-10F065A0D143}"/>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8DC6668-051A-4C7C-9932-C10B23AF8851}"/>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B46E3D31-A7D4-4FC1-BDE9-CADA0FD5D55A}"/>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13AF8309-82AE-42F1-B0F4-46D1DF9231B9}"/>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3007115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6F03D20F-B288-4B3B-B758-5BA8821BBC53}"/>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96B6DD9B-1F17-4F64-BF55-0250B761C69A}"/>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99B75BB-48A5-4082-A973-3E9681D6258A}"/>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46DAAD17-94A5-4D49-84F3-20B11EB87D72}"/>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9CC29003-B752-4963-ADCB-A698D4D7522F}"/>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82502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CE268AD-3B81-405D-8BED-718E8BA23DF3}"/>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52D9705A-F4D9-4E2C-8C96-144F5B43BBBA}"/>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04C24C08-C7B3-4CD4-8FA1-2D32FA90824F}"/>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E89F9160-1E85-447B-94A9-25509E56731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108CA88-5479-4FF2-B50C-EEFE3D234456}"/>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418245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D9D93F-AE28-435E-8D62-67E5613169A4}"/>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27195D02-F431-41A1-95CC-9294C5CA6C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559EF64B-F546-4505-B135-2BD47AFE959F}"/>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F6415535-5737-4DAF-932E-8570ACD51B3E}"/>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3E998D43-B7F7-4BC8-8EDD-999A0EF10C48}"/>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3135149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1EB34F-9999-49CA-BB43-64BCB99FE28F}"/>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87FC997C-B591-4A1E-A6E2-8001A0F0F4F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17CFD08E-A9EF-4BAB-972D-0E7BD9F2F035}"/>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7EC65E1D-A41C-4A2B-96AE-0FA347DE7C18}"/>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6" name="Zástupný objekt pre pätu 5">
            <a:extLst>
              <a:ext uri="{FF2B5EF4-FFF2-40B4-BE49-F238E27FC236}">
                <a16:creationId xmlns:a16="http://schemas.microsoft.com/office/drawing/2014/main" id="{B831AD54-4E08-43F0-A3ED-0E0C281616B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E9AD154B-7014-41E9-8C43-C5C330ABC7FB}"/>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369854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6326E6-65C8-467F-8D49-1DAD0A549347}"/>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C31D84FA-0113-4C80-B99F-7AC68B92BA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929E10A8-AEF3-4C51-BED3-87819DDEBA33}"/>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D46C66FD-0C54-4419-9128-E26897D22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89A06E76-9D49-4ADE-B1E4-83FC327F702B}"/>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ACD01C2E-07FD-4034-9B76-B9B936220F91}"/>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8" name="Zástupný objekt pre pätu 7">
            <a:extLst>
              <a:ext uri="{FF2B5EF4-FFF2-40B4-BE49-F238E27FC236}">
                <a16:creationId xmlns:a16="http://schemas.microsoft.com/office/drawing/2014/main" id="{8C4055CE-B0F4-449F-AA38-90D43C32B143}"/>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5AFF3395-E141-4CDA-A0D3-90C560F55417}"/>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240238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D4ECD9-A79D-4DA2-B2C6-4C45CA8904EE}"/>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C00A9AE5-4E03-444F-B4CC-CFE6DF2F01B3}"/>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4" name="Zástupný objekt pre pätu 3">
            <a:extLst>
              <a:ext uri="{FF2B5EF4-FFF2-40B4-BE49-F238E27FC236}">
                <a16:creationId xmlns:a16="http://schemas.microsoft.com/office/drawing/2014/main" id="{7D8FA778-CF8B-4CD8-B3EA-1B07D76A49DF}"/>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2DE53260-F6E1-4B17-852C-D7028ACC30BD}"/>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1154790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4934210A-E8AF-46DE-8941-D94AB5582358}"/>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3" name="Zástupný objekt pre pätu 2">
            <a:extLst>
              <a:ext uri="{FF2B5EF4-FFF2-40B4-BE49-F238E27FC236}">
                <a16:creationId xmlns:a16="http://schemas.microsoft.com/office/drawing/2014/main" id="{CA6092B0-51FF-46B9-9436-48D5FDB2892F}"/>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012E6001-AE3F-47CA-984B-33D5C71A52D3}"/>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814082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524729-2CBB-4661-B644-11CBCCAD40C0}"/>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3F0E4091-58B2-4027-BBC0-F4F84921FE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00F1D702-8ADB-4A0B-9127-FC3A15673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3443741-2A12-4EE6-91CC-BF8C7DB63FC5}"/>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6" name="Zástupný objekt pre pätu 5">
            <a:extLst>
              <a:ext uri="{FF2B5EF4-FFF2-40B4-BE49-F238E27FC236}">
                <a16:creationId xmlns:a16="http://schemas.microsoft.com/office/drawing/2014/main" id="{0598D191-4A38-4D4B-BD65-A61914E260A1}"/>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17C8A787-EB0C-4CF2-A35C-A6904157A6CB}"/>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94070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6CBDAD5-E8F1-4F82-94B3-344021AB7385}"/>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01B923E9-E415-4334-85CA-3A3CF3E5A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E6189BC9-7997-4702-914E-FE2271F62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18DFB6A8-31F8-458A-B006-3D5100E074DB}"/>
              </a:ext>
            </a:extLst>
          </p:cNvPr>
          <p:cNvSpPr>
            <a:spLocks noGrp="1"/>
          </p:cNvSpPr>
          <p:nvPr>
            <p:ph type="dt" sz="half" idx="10"/>
          </p:nvPr>
        </p:nvSpPr>
        <p:spPr/>
        <p:txBody>
          <a:bodyPr/>
          <a:lstStyle/>
          <a:p>
            <a:fld id="{CF15E4CD-F983-4C36-AE4F-BB70F4C5EA7F}" type="datetimeFigureOut">
              <a:rPr lang="sk-SK" smtClean="0"/>
              <a:t>18. 1. 2021</a:t>
            </a:fld>
            <a:endParaRPr lang="sk-SK"/>
          </a:p>
        </p:txBody>
      </p:sp>
      <p:sp>
        <p:nvSpPr>
          <p:cNvPr id="6" name="Zástupný objekt pre pätu 5">
            <a:extLst>
              <a:ext uri="{FF2B5EF4-FFF2-40B4-BE49-F238E27FC236}">
                <a16:creationId xmlns:a16="http://schemas.microsoft.com/office/drawing/2014/main" id="{C1F8D848-57A4-4915-94D9-956DE296CA83}"/>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83FECBF9-5F9D-45CF-B781-27B354B350C2}"/>
              </a:ext>
            </a:extLst>
          </p:cNvPr>
          <p:cNvSpPr>
            <a:spLocks noGrp="1"/>
          </p:cNvSpPr>
          <p:nvPr>
            <p:ph type="sldNum" sz="quarter" idx="12"/>
          </p:nvPr>
        </p:nvSpPr>
        <p:spPr/>
        <p:txBody>
          <a:bodyPr/>
          <a:lstStyle/>
          <a:p>
            <a:fld id="{4C8FD91C-B4CB-413F-8766-AC0EDE070336}" type="slidenum">
              <a:rPr lang="sk-SK" smtClean="0"/>
              <a:t>‹#›</a:t>
            </a:fld>
            <a:endParaRPr lang="sk-SK"/>
          </a:p>
        </p:txBody>
      </p:sp>
    </p:spTree>
    <p:extLst>
      <p:ext uri="{BB962C8B-B14F-4D97-AF65-F5344CB8AC3E}">
        <p14:creationId xmlns:p14="http://schemas.microsoft.com/office/powerpoint/2010/main" val="2037656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3000" b="-13000"/>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BC308E1B-8DEA-4F16-A724-049BEE082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EEC7E4AB-A439-48CC-A81C-B4BACDED6F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6A7AC8D-E77C-438F-826F-BA8BC3800C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15E4CD-F983-4C36-AE4F-BB70F4C5EA7F}" type="datetimeFigureOut">
              <a:rPr lang="sk-SK" smtClean="0"/>
              <a:t>18. 1. 2021</a:t>
            </a:fld>
            <a:endParaRPr lang="sk-SK"/>
          </a:p>
        </p:txBody>
      </p:sp>
      <p:sp>
        <p:nvSpPr>
          <p:cNvPr id="5" name="Zástupný objekt pre pätu 4">
            <a:extLst>
              <a:ext uri="{FF2B5EF4-FFF2-40B4-BE49-F238E27FC236}">
                <a16:creationId xmlns:a16="http://schemas.microsoft.com/office/drawing/2014/main" id="{D94489F6-8D87-4745-98AC-5192F2CC3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E20DD1E2-BE27-4A8F-B075-70C557ABB5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FD91C-B4CB-413F-8766-AC0EDE070336}" type="slidenum">
              <a:rPr lang="sk-SK" smtClean="0"/>
              <a:t>‹#›</a:t>
            </a:fld>
            <a:endParaRPr lang="sk-SK"/>
          </a:p>
        </p:txBody>
      </p:sp>
    </p:spTree>
    <p:extLst>
      <p:ext uri="{BB962C8B-B14F-4D97-AF65-F5344CB8AC3E}">
        <p14:creationId xmlns:p14="http://schemas.microsoft.com/office/powerpoint/2010/main" val="2044761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hyperlink" Target="http://snaturou2000.sk/zivocichy/brhlik-lesny" TargetMode="External"/><Relationship Id="rId3" Type="http://schemas.openxmlformats.org/officeDocument/2006/relationships/image" Target="../media/image1.jpg"/><Relationship Id="rId7" Type="http://schemas.openxmlformats.org/officeDocument/2006/relationships/hyperlink" Target="http://snaturou2000.sk/zivocichy/mlynarka-dlhochvost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naturou2000.sk/zivocichy/sykorka-bielolica-sykorka-velka" TargetMode="External"/><Relationship Id="rId5" Type="http://schemas.openxmlformats.org/officeDocument/2006/relationships/hyperlink" Target="http://snaturou2000.sk/zivocichy/sykorka-belasa" TargetMode="External"/><Relationship Id="rId4" Type="http://schemas.openxmlformats.org/officeDocument/2006/relationships/hyperlink" Target="http://snaturou2000.sk/zivocichy/sykorka-chochlata"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hyperlink" Target="https://zahradkar.pluska.sk/gal/okrasna-zahrada/vyrobte-eko-krmidlo-pre-vtaky-kokosoveho-orecha/9" TargetMode="External"/><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Vu5fPOGGC3c"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youtube.com/watch?v=ZwAC6FBfxQM" TargetMode="External"/><Relationship Id="rId13" Type="http://schemas.openxmlformats.org/officeDocument/2006/relationships/hyperlink" Target="https://snaturou2000.sk/rozpravka/sykorka-bielolica-sykorka-velka" TargetMode="External"/><Relationship Id="rId3" Type="http://schemas.openxmlformats.org/officeDocument/2006/relationships/image" Target="../media/image1.jpg"/><Relationship Id="rId7" Type="http://schemas.openxmlformats.org/officeDocument/2006/relationships/hyperlink" Target="https://www.youtube.com/watch?v=bAbvWTFHvUA&amp;t=13s" TargetMode="External"/><Relationship Id="rId12" Type="http://schemas.openxmlformats.org/officeDocument/2006/relationships/hyperlink" Target="https://magazin.temponabytok.sk/pripravte-s-detmi-pochutku-pre-vtacik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vsetkopredomacnost.sk/napady-do-zahrady/vyrobte-si-sami-jednoduche-krmidlo-pre-vtaky.html" TargetMode="External"/><Relationship Id="rId11" Type="http://schemas.openxmlformats.org/officeDocument/2006/relationships/hyperlink" Target="https://zahradkar.pluska.sk/gal/okrasna-zahrada/vyrobte-eko-krmidlo-pre-vtaky-kokosoveho-orecha/9" TargetMode="External"/><Relationship Id="rId5" Type="http://schemas.openxmlformats.org/officeDocument/2006/relationships/hyperlink" Target="https://blog.mall.sk/hobby/vyrobte-si-s-detmi-krmidlo-pre-vtaky-4-navody-479.html" TargetMode="External"/><Relationship Id="rId10" Type="http://schemas.openxmlformats.org/officeDocument/2006/relationships/hyperlink" Target="https://www.youtube.com/watch?v=Z0tsk1TTTGQ" TargetMode="External"/><Relationship Id="rId4" Type="http://schemas.openxmlformats.org/officeDocument/2006/relationships/hyperlink" Target="https://urobsisam.zoznam.sk/poradna/chovatelstvo/ako-prikrmovat-vtaky-aby-prezimovali-bez-ujmy" TargetMode="External"/><Relationship Id="rId9" Type="http://schemas.openxmlformats.org/officeDocument/2006/relationships/hyperlink" Target="https://www.youtube.com/watch?v=zmHGYUETuLw"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870265-FD55-4BC4-9AB6-FA540B0CC721}"/>
              </a:ext>
            </a:extLst>
          </p:cNvPr>
          <p:cNvSpPr>
            <a:spLocks noGrp="1"/>
          </p:cNvSpPr>
          <p:nvPr>
            <p:ph type="title"/>
          </p:nvPr>
        </p:nvSpPr>
        <p:spPr>
          <a:xfrm>
            <a:off x="1037196" y="0"/>
            <a:ext cx="10515600" cy="1325563"/>
          </a:xfrm>
        </p:spPr>
        <p:txBody>
          <a:bodyPr/>
          <a:lstStyle/>
          <a:p>
            <a:pPr algn="ctr"/>
            <a:r>
              <a:rPr lang="sk-SK" b="1" dirty="0"/>
              <a:t> </a:t>
            </a:r>
            <a:r>
              <a:rPr lang="sk-SK" b="1" dirty="0">
                <a:latin typeface="Times New Roman" panose="02020603050405020304" pitchFamily="18" charset="0"/>
                <a:cs typeface="Times New Roman" panose="02020603050405020304" pitchFamily="18" charset="0"/>
              </a:rPr>
              <a:t>VTÁCI V ZIME</a:t>
            </a:r>
          </a:p>
        </p:txBody>
      </p:sp>
    </p:spTree>
    <p:extLst>
      <p:ext uri="{BB962C8B-B14F-4D97-AF65-F5344CB8AC3E}">
        <p14:creationId xmlns:p14="http://schemas.microsoft.com/office/powerpoint/2010/main" val="3611984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B7ADD7BA-4F6A-4312-A06D-38F0403196E3}"/>
              </a:ext>
            </a:extLst>
          </p:cNvPr>
          <p:cNvPicPr>
            <a:picLocks noChangeAspect="1"/>
          </p:cNvPicPr>
          <p:nvPr/>
        </p:nvPicPr>
        <p:blipFill rotWithShape="1">
          <a:blip r:embed="rId2">
            <a:extLst>
              <a:ext uri="{28A0092B-C50C-407E-A947-70E740481C1C}">
                <a14:useLocalDpi xmlns:a14="http://schemas.microsoft.com/office/drawing/2010/main" val="0"/>
              </a:ext>
            </a:extLst>
          </a:blip>
          <a:srcRect t="14406"/>
          <a:stretch/>
        </p:blipFill>
        <p:spPr>
          <a:xfrm>
            <a:off x="0" y="0"/>
            <a:ext cx="12192000" cy="6857999"/>
          </a:xfrm>
          <a:prstGeom prst="rect">
            <a:avLst/>
          </a:prstGeom>
        </p:spPr>
      </p:pic>
      <p:sp>
        <p:nvSpPr>
          <p:cNvPr id="7" name="BlokTextu 6">
            <a:extLst>
              <a:ext uri="{FF2B5EF4-FFF2-40B4-BE49-F238E27FC236}">
                <a16:creationId xmlns:a16="http://schemas.microsoft.com/office/drawing/2014/main" id="{9CAC08EB-72D0-48CC-A8EB-9070347AF543}"/>
              </a:ext>
            </a:extLst>
          </p:cNvPr>
          <p:cNvSpPr txBox="1"/>
          <p:nvPr/>
        </p:nvSpPr>
        <p:spPr>
          <a:xfrm>
            <a:off x="0" y="6384299"/>
            <a:ext cx="6180082" cy="369332"/>
          </a:xfrm>
          <a:prstGeom prst="rect">
            <a:avLst/>
          </a:prstGeom>
          <a:noFill/>
        </p:spPr>
        <p:txBody>
          <a:bodyPr wrap="square">
            <a:spAutoFit/>
          </a:bodyPr>
          <a:lstStyle/>
          <a:p>
            <a:r>
              <a:rPr lang="sk-SK" dirty="0"/>
              <a:t>https://snaturou2000.sk/zivocichy/sojka-skriekava</a:t>
            </a:r>
          </a:p>
        </p:txBody>
      </p:sp>
      <p:sp>
        <p:nvSpPr>
          <p:cNvPr id="8" name="BlokTextu 7">
            <a:extLst>
              <a:ext uri="{FF2B5EF4-FFF2-40B4-BE49-F238E27FC236}">
                <a16:creationId xmlns:a16="http://schemas.microsoft.com/office/drawing/2014/main" id="{9E594F9C-77E7-4654-99B9-1E94F2FB20AC}"/>
              </a:ext>
            </a:extLst>
          </p:cNvPr>
          <p:cNvSpPr txBox="1"/>
          <p:nvPr/>
        </p:nvSpPr>
        <p:spPr>
          <a:xfrm>
            <a:off x="147145" y="25224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SOJKA ŠKRIEKAVÁ</a:t>
            </a:r>
          </a:p>
        </p:txBody>
      </p:sp>
    </p:spTree>
    <p:extLst>
      <p:ext uri="{BB962C8B-B14F-4D97-AF65-F5344CB8AC3E}">
        <p14:creationId xmlns:p14="http://schemas.microsoft.com/office/powerpoint/2010/main" val="2257149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1726FE8C-AAA0-4F10-AE18-272387520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70"/>
            <a:ext cx="12131941" cy="6947339"/>
          </a:xfrm>
          <a:prstGeom prst="rect">
            <a:avLst/>
          </a:prstGeom>
        </p:spPr>
      </p:pic>
      <p:sp>
        <p:nvSpPr>
          <p:cNvPr id="8" name="BlokTextu 7">
            <a:extLst>
              <a:ext uri="{FF2B5EF4-FFF2-40B4-BE49-F238E27FC236}">
                <a16:creationId xmlns:a16="http://schemas.microsoft.com/office/drawing/2014/main" id="{F88C9AE6-434E-4643-B597-49CBDE667D02}"/>
              </a:ext>
            </a:extLst>
          </p:cNvPr>
          <p:cNvSpPr txBox="1"/>
          <p:nvPr/>
        </p:nvSpPr>
        <p:spPr>
          <a:xfrm>
            <a:off x="420414" y="220718"/>
            <a:ext cx="6726620" cy="646331"/>
          </a:xfrm>
          <a:prstGeom prst="rect">
            <a:avLst/>
          </a:prstGeom>
          <a:noFill/>
        </p:spPr>
        <p:txBody>
          <a:bodyPr wrap="square" rtlCol="0">
            <a:spAutoFit/>
          </a:bodyPr>
          <a:lstStyle/>
          <a:p>
            <a:r>
              <a:rPr lang="sk-SK" sz="3600" dirty="0">
                <a:solidFill>
                  <a:schemeClr val="bg1"/>
                </a:solidFill>
                <a:latin typeface="Times New Roman" panose="02020603050405020304" pitchFamily="18" charset="0"/>
                <a:cs typeface="Times New Roman" panose="02020603050405020304" pitchFamily="18" charset="0"/>
              </a:rPr>
              <a:t>ČERVIENKA OBYČAJNÁ</a:t>
            </a:r>
          </a:p>
        </p:txBody>
      </p:sp>
      <p:sp>
        <p:nvSpPr>
          <p:cNvPr id="5" name="BlokTextu 4">
            <a:extLst>
              <a:ext uri="{FF2B5EF4-FFF2-40B4-BE49-F238E27FC236}">
                <a16:creationId xmlns:a16="http://schemas.microsoft.com/office/drawing/2014/main" id="{D7D85ECA-3CBC-4C44-82B0-7773FB9348ED}"/>
              </a:ext>
            </a:extLst>
          </p:cNvPr>
          <p:cNvSpPr txBox="1"/>
          <p:nvPr/>
        </p:nvSpPr>
        <p:spPr>
          <a:xfrm>
            <a:off x="6096000" y="6373614"/>
            <a:ext cx="6146800" cy="369332"/>
          </a:xfrm>
          <a:prstGeom prst="rect">
            <a:avLst/>
          </a:prstGeom>
          <a:noFill/>
        </p:spPr>
        <p:txBody>
          <a:bodyPr wrap="square">
            <a:spAutoFit/>
          </a:bodyPr>
          <a:lstStyle/>
          <a:p>
            <a:r>
              <a:rPr lang="sk-SK" dirty="0"/>
              <a:t>https://snaturou2000.sk/zivocichy/slavik-cervienka-cervienka</a:t>
            </a:r>
          </a:p>
        </p:txBody>
      </p:sp>
    </p:spTree>
    <p:extLst>
      <p:ext uri="{BB962C8B-B14F-4D97-AF65-F5344CB8AC3E}">
        <p14:creationId xmlns:p14="http://schemas.microsoft.com/office/powerpoint/2010/main" val="414907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F3C698A1-6952-48F7-951D-DA51E2DFDA9C}"/>
              </a:ext>
            </a:extLst>
          </p:cNvPr>
          <p:cNvPicPr>
            <a:picLocks noChangeAspect="1"/>
          </p:cNvPicPr>
          <p:nvPr/>
        </p:nvPicPr>
        <p:blipFill rotWithShape="1">
          <a:blip r:embed="rId3">
            <a:extLst>
              <a:ext uri="{28A0092B-C50C-407E-A947-70E740481C1C}">
                <a14:useLocalDpi xmlns:a14="http://schemas.microsoft.com/office/drawing/2010/main" val="0"/>
              </a:ext>
            </a:extLst>
          </a:blip>
          <a:srcRect l="18707" t="24598" b="9920"/>
          <a:stretch/>
        </p:blipFill>
        <p:spPr>
          <a:xfrm>
            <a:off x="0" y="0"/>
            <a:ext cx="12192000" cy="6858002"/>
          </a:xfrm>
          <a:prstGeom prst="rect">
            <a:avLst/>
          </a:prstGeom>
        </p:spPr>
      </p:pic>
      <p:sp>
        <p:nvSpPr>
          <p:cNvPr id="6" name="BlokTextu 5">
            <a:extLst>
              <a:ext uri="{FF2B5EF4-FFF2-40B4-BE49-F238E27FC236}">
                <a16:creationId xmlns:a16="http://schemas.microsoft.com/office/drawing/2014/main" id="{712F3849-0AE5-4908-9418-2172AD541911}"/>
              </a:ext>
            </a:extLst>
          </p:cNvPr>
          <p:cNvSpPr txBox="1"/>
          <p:nvPr/>
        </p:nvSpPr>
        <p:spPr>
          <a:xfrm>
            <a:off x="220718" y="231228"/>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RYBÁRIK RIEČNY</a:t>
            </a:r>
          </a:p>
        </p:txBody>
      </p:sp>
      <p:sp>
        <p:nvSpPr>
          <p:cNvPr id="7" name="BlokTextu 6">
            <a:extLst>
              <a:ext uri="{FF2B5EF4-FFF2-40B4-BE49-F238E27FC236}">
                <a16:creationId xmlns:a16="http://schemas.microsoft.com/office/drawing/2014/main" id="{BB8CA509-CD2F-447F-9C1D-6B7812855118}"/>
              </a:ext>
            </a:extLst>
          </p:cNvPr>
          <p:cNvSpPr txBox="1"/>
          <p:nvPr/>
        </p:nvSpPr>
        <p:spPr>
          <a:xfrm>
            <a:off x="220718" y="6442106"/>
            <a:ext cx="6177280" cy="369332"/>
          </a:xfrm>
          <a:prstGeom prst="rect">
            <a:avLst/>
          </a:prstGeom>
          <a:noFill/>
        </p:spPr>
        <p:txBody>
          <a:bodyPr wrap="square">
            <a:spAutoFit/>
          </a:bodyPr>
          <a:lstStyle/>
          <a:p>
            <a:r>
              <a:rPr lang="sk-SK" dirty="0"/>
              <a:t>https://snaturou2000.sk/zivocichy/rybarik-riecny</a:t>
            </a:r>
          </a:p>
        </p:txBody>
      </p:sp>
    </p:spTree>
    <p:extLst>
      <p:ext uri="{BB962C8B-B14F-4D97-AF65-F5344CB8AC3E}">
        <p14:creationId xmlns:p14="http://schemas.microsoft.com/office/powerpoint/2010/main" val="241097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4CF418C5-D83A-40B8-AED2-BDE7283BA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sp>
        <p:nvSpPr>
          <p:cNvPr id="6" name="BlokTextu 5">
            <a:extLst>
              <a:ext uri="{FF2B5EF4-FFF2-40B4-BE49-F238E27FC236}">
                <a16:creationId xmlns:a16="http://schemas.microsoft.com/office/drawing/2014/main" id="{95730673-BF04-4840-9974-56004C0CF15F}"/>
              </a:ext>
            </a:extLst>
          </p:cNvPr>
          <p:cNvSpPr txBox="1"/>
          <p:nvPr/>
        </p:nvSpPr>
        <p:spPr>
          <a:xfrm>
            <a:off x="147145" y="25224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STRAKA ČIERNOZOBÁ</a:t>
            </a:r>
          </a:p>
        </p:txBody>
      </p:sp>
      <p:sp>
        <p:nvSpPr>
          <p:cNvPr id="8" name="BlokTextu 7">
            <a:extLst>
              <a:ext uri="{FF2B5EF4-FFF2-40B4-BE49-F238E27FC236}">
                <a16:creationId xmlns:a16="http://schemas.microsoft.com/office/drawing/2014/main" id="{F9222FCA-8007-41CC-BC44-D27EA58330EF}"/>
              </a:ext>
            </a:extLst>
          </p:cNvPr>
          <p:cNvSpPr txBox="1"/>
          <p:nvPr/>
        </p:nvSpPr>
        <p:spPr>
          <a:xfrm>
            <a:off x="0" y="6421085"/>
            <a:ext cx="6180082" cy="369332"/>
          </a:xfrm>
          <a:prstGeom prst="rect">
            <a:avLst/>
          </a:prstGeom>
          <a:noFill/>
        </p:spPr>
        <p:txBody>
          <a:bodyPr wrap="square">
            <a:spAutoFit/>
          </a:bodyPr>
          <a:lstStyle/>
          <a:p>
            <a:r>
              <a:rPr lang="sk-SK" dirty="0"/>
              <a:t>https://snaturou2000.sk/zivocichy/straka-ciernozoba</a:t>
            </a:r>
          </a:p>
        </p:txBody>
      </p:sp>
    </p:spTree>
    <p:extLst>
      <p:ext uri="{BB962C8B-B14F-4D97-AF65-F5344CB8AC3E}">
        <p14:creationId xmlns:p14="http://schemas.microsoft.com/office/powerpoint/2010/main" val="2322562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ADACDFB1-DD4E-4D29-8391-9CFDB237F072}"/>
              </a:ext>
            </a:extLst>
          </p:cNvPr>
          <p:cNvPicPr>
            <a:picLocks noChangeAspect="1"/>
          </p:cNvPicPr>
          <p:nvPr/>
        </p:nvPicPr>
        <p:blipFill rotWithShape="1">
          <a:blip r:embed="rId2">
            <a:extLst>
              <a:ext uri="{28A0092B-C50C-407E-A947-70E740481C1C}">
                <a14:useLocalDpi xmlns:a14="http://schemas.microsoft.com/office/drawing/2010/main" val="0"/>
              </a:ext>
            </a:extLst>
          </a:blip>
          <a:srcRect t="8889"/>
          <a:stretch/>
        </p:blipFill>
        <p:spPr>
          <a:xfrm>
            <a:off x="-1" y="0"/>
            <a:ext cx="12192001" cy="6858000"/>
          </a:xfrm>
          <a:prstGeom prst="rect">
            <a:avLst/>
          </a:prstGeom>
        </p:spPr>
      </p:pic>
      <p:sp>
        <p:nvSpPr>
          <p:cNvPr id="6" name="BlokTextu 5">
            <a:extLst>
              <a:ext uri="{FF2B5EF4-FFF2-40B4-BE49-F238E27FC236}">
                <a16:creationId xmlns:a16="http://schemas.microsoft.com/office/drawing/2014/main" id="{A08BF853-DA64-4DFF-9E72-2F3CF3ADE576}"/>
              </a:ext>
            </a:extLst>
          </p:cNvPr>
          <p:cNvSpPr txBox="1"/>
          <p:nvPr/>
        </p:nvSpPr>
        <p:spPr>
          <a:xfrm>
            <a:off x="147145" y="25224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ĎATEĽ VEĽKÝ</a:t>
            </a:r>
          </a:p>
        </p:txBody>
      </p:sp>
    </p:spTree>
    <p:extLst>
      <p:ext uri="{BB962C8B-B14F-4D97-AF65-F5344CB8AC3E}">
        <p14:creationId xmlns:p14="http://schemas.microsoft.com/office/powerpoint/2010/main" val="2440229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D27B606A-3807-48A6-AC5D-A52B968B9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65572" cy="6858000"/>
          </a:xfrm>
          <a:prstGeom prst="rect">
            <a:avLst/>
          </a:prstGeom>
        </p:spPr>
      </p:pic>
      <p:sp>
        <p:nvSpPr>
          <p:cNvPr id="7" name="BlokTextu 6">
            <a:extLst>
              <a:ext uri="{FF2B5EF4-FFF2-40B4-BE49-F238E27FC236}">
                <a16:creationId xmlns:a16="http://schemas.microsoft.com/office/drawing/2014/main" id="{24BE8830-6AA5-4FB1-A19B-DA4490FEA3E1}"/>
              </a:ext>
            </a:extLst>
          </p:cNvPr>
          <p:cNvSpPr txBox="1"/>
          <p:nvPr/>
        </p:nvSpPr>
        <p:spPr>
          <a:xfrm>
            <a:off x="207054" y="6114656"/>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ŠKOREC LESKLÝ</a:t>
            </a:r>
          </a:p>
        </p:txBody>
      </p:sp>
      <p:sp>
        <p:nvSpPr>
          <p:cNvPr id="9" name="BlokTextu 8">
            <a:extLst>
              <a:ext uri="{FF2B5EF4-FFF2-40B4-BE49-F238E27FC236}">
                <a16:creationId xmlns:a16="http://schemas.microsoft.com/office/drawing/2014/main" id="{BE342AA8-E1C1-4660-B97F-E3FF905030FF}"/>
              </a:ext>
            </a:extLst>
          </p:cNvPr>
          <p:cNvSpPr txBox="1"/>
          <p:nvPr/>
        </p:nvSpPr>
        <p:spPr>
          <a:xfrm>
            <a:off x="7122160" y="6391656"/>
            <a:ext cx="6216868" cy="369332"/>
          </a:xfrm>
          <a:prstGeom prst="rect">
            <a:avLst/>
          </a:prstGeom>
          <a:noFill/>
        </p:spPr>
        <p:txBody>
          <a:bodyPr wrap="square">
            <a:spAutoFit/>
          </a:bodyPr>
          <a:lstStyle/>
          <a:p>
            <a:r>
              <a:rPr lang="sk-SK" dirty="0"/>
              <a:t>https://snaturou2000.sk/zivocichy/skorec-leskly</a:t>
            </a:r>
          </a:p>
        </p:txBody>
      </p:sp>
    </p:spTree>
    <p:extLst>
      <p:ext uri="{BB962C8B-B14F-4D97-AF65-F5344CB8AC3E}">
        <p14:creationId xmlns:p14="http://schemas.microsoft.com/office/powerpoint/2010/main" val="3804765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2E19D10C-4329-43CD-BBF5-1B9FA00190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7049322"/>
          </a:xfrm>
          <a:prstGeom prst="rect">
            <a:avLst/>
          </a:prstGeom>
        </p:spPr>
      </p:pic>
      <p:sp>
        <p:nvSpPr>
          <p:cNvPr id="6" name="BlokTextu 5">
            <a:extLst>
              <a:ext uri="{FF2B5EF4-FFF2-40B4-BE49-F238E27FC236}">
                <a16:creationId xmlns:a16="http://schemas.microsoft.com/office/drawing/2014/main" id="{2D782AF8-11FC-4560-95D2-B39965801DBF}"/>
              </a:ext>
            </a:extLst>
          </p:cNvPr>
          <p:cNvSpPr txBox="1"/>
          <p:nvPr/>
        </p:nvSpPr>
        <p:spPr>
          <a:xfrm>
            <a:off x="115614" y="6073420"/>
            <a:ext cx="3268717" cy="646331"/>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KAČKA DIVÁ</a:t>
            </a:r>
          </a:p>
        </p:txBody>
      </p:sp>
    </p:spTree>
    <p:extLst>
      <p:ext uri="{BB962C8B-B14F-4D97-AF65-F5344CB8AC3E}">
        <p14:creationId xmlns:p14="http://schemas.microsoft.com/office/powerpoint/2010/main" val="99950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75E10607-C437-4A9E-8F8D-9A185039E974}"/>
              </a:ext>
            </a:extLst>
          </p:cNvPr>
          <p:cNvPicPr>
            <a:picLocks noChangeAspect="1"/>
          </p:cNvPicPr>
          <p:nvPr/>
        </p:nvPicPr>
        <p:blipFill rotWithShape="1">
          <a:blip r:embed="rId4">
            <a:extLst>
              <a:ext uri="{28A0092B-C50C-407E-A947-70E740481C1C}">
                <a14:useLocalDpi xmlns:a14="http://schemas.microsoft.com/office/drawing/2010/main" val="0"/>
              </a:ext>
            </a:extLst>
          </a:blip>
          <a:srcRect t="9665" b="1423"/>
          <a:stretch/>
        </p:blipFill>
        <p:spPr>
          <a:xfrm>
            <a:off x="0" y="-15766"/>
            <a:ext cx="12192000" cy="6873766"/>
          </a:xfrm>
          <a:prstGeom prst="rect">
            <a:avLst/>
          </a:prstGeom>
        </p:spPr>
      </p:pic>
      <p:pic>
        <p:nvPicPr>
          <p:cNvPr id="6" name="Bude zima bude mráz(1)">
            <a:hlinkClick r:id="" action="ppaction://media"/>
            <a:extLst>
              <a:ext uri="{FF2B5EF4-FFF2-40B4-BE49-F238E27FC236}">
                <a16:creationId xmlns:a16="http://schemas.microsoft.com/office/drawing/2014/main" id="{A9F1F91E-79F0-48C2-A91C-2A3E162AAC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0657" y="5035877"/>
            <a:ext cx="705343" cy="705343"/>
          </a:xfrm>
          <a:prstGeom prst="rect">
            <a:avLst/>
          </a:prstGeom>
        </p:spPr>
      </p:pic>
      <p:sp>
        <p:nvSpPr>
          <p:cNvPr id="7" name="BlokTextu 6">
            <a:extLst>
              <a:ext uri="{FF2B5EF4-FFF2-40B4-BE49-F238E27FC236}">
                <a16:creationId xmlns:a16="http://schemas.microsoft.com/office/drawing/2014/main" id="{F0A8FE4E-CCAE-4A86-922C-4859007BC87F}"/>
              </a:ext>
            </a:extLst>
          </p:cNvPr>
          <p:cNvSpPr txBox="1"/>
          <p:nvPr/>
        </p:nvSpPr>
        <p:spPr>
          <a:xfrm>
            <a:off x="1702673" y="178704"/>
            <a:ext cx="7756635" cy="646331"/>
          </a:xfrm>
          <a:prstGeom prst="rect">
            <a:avLst/>
          </a:prstGeom>
          <a:noFill/>
        </p:spPr>
        <p:txBody>
          <a:bodyPr wrap="square" rtlCol="0">
            <a:spAutoFit/>
          </a:bodyPr>
          <a:lstStyle/>
          <a:p>
            <a:pPr algn="ctr"/>
            <a:r>
              <a:rPr lang="sk-SK" sz="3600" dirty="0">
                <a:solidFill>
                  <a:schemeClr val="bg1"/>
                </a:solidFill>
                <a:latin typeface="Times New Roman" panose="02020603050405020304" pitchFamily="18" charset="0"/>
                <a:cs typeface="Times New Roman" panose="02020603050405020304" pitchFamily="18" charset="0"/>
              </a:rPr>
              <a:t>BUDE ZIMA, BUDE MRÁZ</a:t>
            </a:r>
          </a:p>
        </p:txBody>
      </p:sp>
    </p:spTree>
    <p:extLst>
      <p:ext uri="{BB962C8B-B14F-4D97-AF65-F5344CB8AC3E}">
        <p14:creationId xmlns:p14="http://schemas.microsoft.com/office/powerpoint/2010/main" val="183479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0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854">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7DF3B1C4-C5AB-4E70-9DC0-7896047A36CB}"/>
              </a:ext>
            </a:extLst>
          </p:cNvPr>
          <p:cNvPicPr>
            <a:picLocks noChangeAspect="1"/>
          </p:cNvPicPr>
          <p:nvPr/>
        </p:nvPicPr>
        <p:blipFill>
          <a:blip r:embed="rId2"/>
          <a:stretch>
            <a:fillRect/>
          </a:stretch>
        </p:blipFill>
        <p:spPr>
          <a:xfrm>
            <a:off x="1361747" y="300037"/>
            <a:ext cx="9258300" cy="6257925"/>
          </a:xfrm>
          <a:prstGeom prst="rect">
            <a:avLst/>
          </a:prstGeom>
        </p:spPr>
      </p:pic>
    </p:spTree>
    <p:extLst>
      <p:ext uri="{BB962C8B-B14F-4D97-AF65-F5344CB8AC3E}">
        <p14:creationId xmlns:p14="http://schemas.microsoft.com/office/powerpoint/2010/main" val="3616337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621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3000" b="-13000"/>
          </a:stretch>
        </a:blipFill>
        <a:effectLst/>
      </p:bgPr>
    </p:bg>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8BD1A744-3BF1-4DA2-92C0-7B5FEAB7612F}"/>
              </a:ext>
            </a:extLst>
          </p:cNvPr>
          <p:cNvSpPr txBox="1"/>
          <p:nvPr/>
        </p:nvSpPr>
        <p:spPr>
          <a:xfrm>
            <a:off x="609599" y="474345"/>
            <a:ext cx="11267091" cy="6186309"/>
          </a:xfrm>
          <a:prstGeom prst="rect">
            <a:avLst/>
          </a:prstGeom>
          <a:noFill/>
        </p:spPr>
        <p:txBody>
          <a:bodyPr wrap="square" rtlCol="0">
            <a:spAutoFit/>
          </a:bodyPr>
          <a:lstStyle/>
          <a:p>
            <a:pPr algn="just"/>
            <a:r>
              <a:rPr lang="sk-SK" dirty="0">
                <a:latin typeface="Times New Roman" panose="02020603050405020304" pitchFamily="18" charset="0"/>
                <a:cs typeface="Times New Roman" panose="02020603050405020304" pitchFamily="18" charset="0"/>
              </a:rPr>
              <a:t>Prezentácia obsahuje, piesne, cvičenie, rozprávky, hádanky, obrázkový materiál, odkazy (linky) na videá a rozprávky, návody a postupy, piesne, odkazy na stránky, kde sú rôzne informácie o vtáčikoch, ktorí u nás zostávajú a neodlietajú do teplých krajín, teda u nás zimujú. Otvorte </a:t>
            </a:r>
            <a:r>
              <a:rPr lang="sk-SK" dirty="0" err="1">
                <a:latin typeface="Times New Roman" panose="02020603050405020304" pitchFamily="18" charset="0"/>
                <a:cs typeface="Times New Roman" panose="02020603050405020304" pitchFamily="18" charset="0"/>
              </a:rPr>
              <a:t>ppt</a:t>
            </a:r>
            <a:r>
              <a:rPr lang="sk-SK" dirty="0">
                <a:latin typeface="Times New Roman" panose="02020603050405020304" pitchFamily="18" charset="0"/>
                <a:cs typeface="Times New Roman" panose="02020603050405020304" pitchFamily="18" charset="0"/>
              </a:rPr>
              <a:t> tak, aby sa dali čítať poznámky, sú v nich zadné úlohy. Prípadne stlačte spolu (altF5).</a:t>
            </a:r>
          </a:p>
          <a:p>
            <a:pPr algn="just"/>
            <a:endParaRPr lang="sk-SK" dirty="0">
              <a:latin typeface="Times New Roman" panose="02020603050405020304" pitchFamily="18" charset="0"/>
              <a:cs typeface="Times New Roman" panose="02020603050405020304" pitchFamily="18" charset="0"/>
            </a:endParaRPr>
          </a:p>
          <a:p>
            <a:pPr algn="just"/>
            <a:r>
              <a:rPr lang="sk-SK" dirty="0">
                <a:latin typeface="Times New Roman" panose="02020603050405020304" pitchFamily="18" charset="0"/>
                <a:cs typeface="Times New Roman" panose="02020603050405020304" pitchFamily="18" charset="0"/>
              </a:rPr>
              <a:t>Fotografie si deti pozorne prezrú, všímajú si ako vtáci vyzerajú, aké majú sfarbenie, pozorne si všímajú stavbu tela, počet nôh, zamýšľajú sa na tým, čím sa od seba vtáčiky líšia, naopak, čo majú spoločné – tvar zobákov, sfarbenie peria, veľkosť tela, krídel, chvosta.... atď. Názvy zvierat si môžu vytlieskať po slabikách (</a:t>
            </a:r>
            <a:r>
              <a:rPr lang="sk-SK" dirty="0" err="1">
                <a:latin typeface="Times New Roman" panose="02020603050405020304" pitchFamily="18" charset="0"/>
                <a:cs typeface="Times New Roman" panose="02020603050405020304" pitchFamily="18" charset="0"/>
              </a:rPr>
              <a:t>vra</a:t>
            </a:r>
            <a:r>
              <a:rPr lang="sk-SK" dirty="0">
                <a:latin typeface="Times New Roman" panose="02020603050405020304" pitchFamily="18" charset="0"/>
                <a:cs typeface="Times New Roman" panose="02020603050405020304" pitchFamily="18" charset="0"/>
              </a:rPr>
              <a:t> – na). Pri niektorých fotografiách sú odkazy – </a:t>
            </a:r>
            <a:r>
              <a:rPr lang="sk-SK" dirty="0" err="1">
                <a:latin typeface="Times New Roman" panose="02020603050405020304" pitchFamily="18" charset="0"/>
                <a:cs typeface="Times New Roman" panose="02020603050405020304" pitchFamily="18" charset="0"/>
              </a:rPr>
              <a:t>link</a:t>
            </a:r>
            <a:r>
              <a:rPr lang="sk-SK" dirty="0">
                <a:latin typeface="Times New Roman" panose="02020603050405020304" pitchFamily="18" charset="0"/>
                <a:cs typeface="Times New Roman" panose="02020603050405020304" pitchFamily="18" charset="0"/>
              </a:rPr>
              <a:t> – po kliknutí sa spustí stránka s informáciami o týchto vtáčikoch – môžete si ich prečítať. Fotografia: Bude zima, bude mráz -  kliknutím na ikonku sa spustí pieseň. Deti si môžu zaspievať alebo zatancovať, na nasledovnej snímke je text piesne aj noty.</a:t>
            </a:r>
          </a:p>
          <a:p>
            <a:pPr algn="just"/>
            <a:endParaRPr lang="sk-SK" dirty="0">
              <a:latin typeface="Times New Roman" panose="02020603050405020304" pitchFamily="18" charset="0"/>
              <a:cs typeface="Times New Roman" panose="02020603050405020304" pitchFamily="18" charset="0"/>
            </a:endParaRPr>
          </a:p>
          <a:p>
            <a:pPr algn="just"/>
            <a:r>
              <a:rPr lang="sk-SK" dirty="0">
                <a:latin typeface="Times New Roman" panose="02020603050405020304" pitchFamily="18" charset="0"/>
                <a:cs typeface="Times New Roman" panose="02020603050405020304" pitchFamily="18" charset="0"/>
              </a:rPr>
              <a:t>Farebné snímky s vtáčkami obsahujú, hádanky a úlohy, ktoré sú uvedené v poznámkach pod snímkou. Môžete si ich spolu urobiť.</a:t>
            </a:r>
          </a:p>
          <a:p>
            <a:pPr algn="just"/>
            <a:endParaRPr lang="sk-SK" dirty="0">
              <a:latin typeface="Times New Roman" panose="02020603050405020304" pitchFamily="18" charset="0"/>
              <a:cs typeface="Times New Roman" panose="02020603050405020304" pitchFamily="18" charset="0"/>
            </a:endParaRPr>
          </a:p>
          <a:p>
            <a:pPr algn="just"/>
            <a:r>
              <a:rPr lang="sk-SK" dirty="0">
                <a:latin typeface="Times New Roman" panose="02020603050405020304" pitchFamily="18" charset="0"/>
                <a:cs typeface="Times New Roman" panose="02020603050405020304" pitchFamily="18" charset="0"/>
              </a:rPr>
              <a:t>V ďalších snímkach sú piesne, výroba kŕmidiel, lojovej gule, cvičenie, obrázok na vystrihnutie (sýkorka a hýľ), ktorých si môžu deti vystrihnúť a vyrobiť, zavesiť v detskej izbičke ako dekoráciu. </a:t>
            </a:r>
          </a:p>
          <a:p>
            <a:pPr algn="just"/>
            <a:endParaRPr lang="sk-SK" dirty="0">
              <a:latin typeface="Times New Roman" panose="02020603050405020304" pitchFamily="18" charset="0"/>
              <a:cs typeface="Times New Roman" panose="02020603050405020304" pitchFamily="18" charset="0"/>
            </a:endParaRPr>
          </a:p>
          <a:p>
            <a:pPr algn="just"/>
            <a:r>
              <a:rPr lang="sk-SK" dirty="0">
                <a:latin typeface="Times New Roman" panose="02020603050405020304" pitchFamily="18" charset="0"/>
                <a:cs typeface="Times New Roman" panose="02020603050405020304" pitchFamily="18" charset="0"/>
              </a:rPr>
              <a:t>Zdroje: sú uvedené aj iné linky na výrobu kŕmidla a pod. </a:t>
            </a:r>
          </a:p>
          <a:p>
            <a:pPr algn="just"/>
            <a:r>
              <a:rPr lang="sk-SK" dirty="0">
                <a:latin typeface="Times New Roman" panose="02020603050405020304" pitchFamily="18" charset="0"/>
                <a:cs typeface="Times New Roman" panose="02020603050405020304" pitchFamily="18" charset="0"/>
              </a:rPr>
              <a:t>Samostatne v sekcii na našej stránke „Hravá škôlka doma“ budú zavesené aj pracovné listy a omaľovanky k tejto téme.  </a:t>
            </a:r>
          </a:p>
          <a:p>
            <a:pPr algn="just"/>
            <a:endParaRPr lang="sk-SK" dirty="0">
              <a:latin typeface="Times New Roman" panose="02020603050405020304" pitchFamily="18" charset="0"/>
              <a:cs typeface="Times New Roman" panose="02020603050405020304" pitchFamily="18" charset="0"/>
            </a:endParaRPr>
          </a:p>
          <a:p>
            <a:pPr algn="ctr"/>
            <a:r>
              <a:rPr lang="sk-SK" dirty="0">
                <a:latin typeface="Times New Roman" panose="02020603050405020304" pitchFamily="18" charset="0"/>
                <a:cs typeface="Times New Roman" panose="02020603050405020304" pitchFamily="18" charset="0"/>
              </a:rPr>
              <a:t>CHÝBATE NÁM DETIČKY, NECH SME UŽ RÝCHLO SPOLU </a:t>
            </a:r>
            <a:r>
              <a:rPr lang="sk-SK" dirty="0">
                <a:latin typeface="Times New Roman" panose="02020603050405020304" pitchFamily="18" charset="0"/>
                <a:cs typeface="Times New Roman" panose="02020603050405020304" pitchFamily="18" charset="0"/>
                <a:sym typeface="Wingdings" panose="05000000000000000000" pitchFamily="2" charset="2"/>
              </a:rPr>
              <a:t></a:t>
            </a:r>
            <a:endParaRPr lang="sk-SK"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1764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jekt pre obsah 4">
            <a:extLst>
              <a:ext uri="{FF2B5EF4-FFF2-40B4-BE49-F238E27FC236}">
                <a16:creationId xmlns:a16="http://schemas.microsoft.com/office/drawing/2014/main" id="{35968383-121F-49B9-BABF-34D21540D4FB}"/>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4167" b="96167" l="5525" r="91713">
                        <a14:foregroundMark x1="54144" y1="48500" x2="55801" y2="24667"/>
                        <a14:foregroundMark x1="53591" y1="58333" x2="58840" y2="58833"/>
                        <a14:foregroundMark x1="53591" y1="63667" x2="53867" y2="70667"/>
                        <a14:foregroundMark x1="41160" y1="51167" x2="44475" y2="58167"/>
                        <a14:foregroundMark x1="41436" y1="51333" x2="42265" y2="50000"/>
                        <a14:foregroundMark x1="42265" y1="52500" x2="43094" y2="50667"/>
                        <a14:backgroundMark x1="45304" y1="81500" x2="75138" y2="81000"/>
                        <a14:backgroundMark x1="58287" y1="60667" x2="42818" y2="60833"/>
                        <a14:backgroundMark x1="60221" y1="64500" x2="44475" y2="64667"/>
                        <a14:backgroundMark x1="56077" y1="72833" x2="42265" y2="70500"/>
                        <a14:backgroundMark x1="58011" y1="60333" x2="47514" y2="59333"/>
                        <a14:backgroundMark x1="54972" y1="75667" x2="53591" y2="65000"/>
                      </a14:backgroundRemoval>
                    </a14:imgEffect>
                  </a14:imgLayer>
                </a14:imgProps>
              </a:ext>
              <a:ext uri="{28A0092B-C50C-407E-A947-70E740481C1C}">
                <a14:useLocalDpi xmlns:a14="http://schemas.microsoft.com/office/drawing/2010/main" val="0"/>
              </a:ext>
            </a:extLst>
          </a:blip>
          <a:srcRect r="9025" b="-1104"/>
          <a:stretch/>
        </p:blipFill>
        <p:spPr>
          <a:xfrm rot="21108896" flipH="1">
            <a:off x="8382585" y="79410"/>
            <a:ext cx="4013031" cy="5463992"/>
          </a:xfrm>
        </p:spPr>
      </p:pic>
      <p:sp>
        <p:nvSpPr>
          <p:cNvPr id="6" name="BlokTextu 5">
            <a:extLst>
              <a:ext uri="{FF2B5EF4-FFF2-40B4-BE49-F238E27FC236}">
                <a16:creationId xmlns:a16="http://schemas.microsoft.com/office/drawing/2014/main" id="{EB2065F2-91BA-48F0-BB22-B19FADDC5495}"/>
              </a:ext>
            </a:extLst>
          </p:cNvPr>
          <p:cNvSpPr txBox="1"/>
          <p:nvPr/>
        </p:nvSpPr>
        <p:spPr>
          <a:xfrm>
            <a:off x="935421" y="157656"/>
            <a:ext cx="2942896" cy="1200329"/>
          </a:xfrm>
          <a:prstGeom prst="rect">
            <a:avLst/>
          </a:prstGeom>
          <a:noFill/>
        </p:spPr>
        <p:txBody>
          <a:bodyPr wrap="square" rtlCol="0">
            <a:spAutoFit/>
          </a:bodyPr>
          <a:lstStyle/>
          <a:p>
            <a:pPr algn="ctr"/>
            <a:r>
              <a:rPr lang="sk-SK" dirty="0">
                <a:latin typeface="Times New Roman" panose="02020603050405020304" pitchFamily="18" charset="0"/>
                <a:cs typeface="Times New Roman" panose="02020603050405020304" pitchFamily="18" charset="0"/>
              </a:rPr>
              <a:t>ZLODEJKA JE. </a:t>
            </a:r>
          </a:p>
          <a:p>
            <a:pPr algn="ctr"/>
            <a:r>
              <a:rPr lang="sk-SK" dirty="0">
                <a:latin typeface="Times New Roman" panose="02020603050405020304" pitchFamily="18" charset="0"/>
                <a:cs typeface="Times New Roman" panose="02020603050405020304" pitchFamily="18" charset="0"/>
              </a:rPr>
              <a:t>JE RAZ TAKÁ.</a:t>
            </a:r>
          </a:p>
          <a:p>
            <a:pPr algn="ctr"/>
            <a:r>
              <a:rPr lang="sk-SK" dirty="0">
                <a:latin typeface="Times New Roman" panose="02020603050405020304" pitchFamily="18" charset="0"/>
                <a:cs typeface="Times New Roman" panose="02020603050405020304" pitchFamily="18" charset="0"/>
              </a:rPr>
              <a:t>KRADNE VŠETKO PANI... (STRAKA).</a:t>
            </a:r>
          </a:p>
        </p:txBody>
      </p:sp>
    </p:spTree>
    <p:extLst>
      <p:ext uri="{BB962C8B-B14F-4D97-AF65-F5344CB8AC3E}">
        <p14:creationId xmlns:p14="http://schemas.microsoft.com/office/powerpoint/2010/main" val="180339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1CB74F08-403F-460F-B7FF-ED58611FC6EA}"/>
              </a:ext>
            </a:extLst>
          </p:cNvPr>
          <p:cNvSpPr txBox="1"/>
          <p:nvPr/>
        </p:nvSpPr>
        <p:spPr>
          <a:xfrm>
            <a:off x="1183815" y="272771"/>
            <a:ext cx="2963917" cy="1477328"/>
          </a:xfrm>
          <a:prstGeom prst="rect">
            <a:avLst/>
          </a:prstGeom>
          <a:noFill/>
        </p:spPr>
        <p:txBody>
          <a:bodyPr wrap="square">
            <a:spAutoFit/>
          </a:bodyPr>
          <a:lstStyle/>
          <a:p>
            <a:pPr algn="ctr"/>
            <a:r>
              <a:rPr lang="sk-SK" dirty="0">
                <a:latin typeface="Times New Roman" panose="02020603050405020304" pitchFamily="18" charset="0"/>
                <a:cs typeface="Times New Roman" panose="02020603050405020304" pitchFamily="18" charset="0"/>
              </a:rPr>
              <a:t>ŠKRIEKAM, KRIČÍM A LES STRÁŽIM, </a:t>
            </a:r>
          </a:p>
          <a:p>
            <a:pPr algn="ctr"/>
            <a:r>
              <a:rPr lang="sk-SK" dirty="0">
                <a:latin typeface="Times New Roman" panose="02020603050405020304" pitchFamily="18" charset="0"/>
                <a:cs typeface="Times New Roman" panose="02020603050405020304" pitchFamily="18" charset="0"/>
              </a:rPr>
              <a:t>VŠETKY SPRÁVY PRVÁ HLÁSIM. </a:t>
            </a:r>
          </a:p>
          <a:p>
            <a:pPr algn="ctr"/>
            <a:r>
              <a:rPr lang="sk-SK" dirty="0">
                <a:latin typeface="Times New Roman" panose="02020603050405020304" pitchFamily="18" charset="0"/>
                <a:cs typeface="Times New Roman" panose="02020603050405020304" pitchFamily="18" charset="0"/>
              </a:rPr>
              <a:t>KTO SOM? (SOJKA)</a:t>
            </a:r>
          </a:p>
        </p:txBody>
      </p:sp>
      <p:pic>
        <p:nvPicPr>
          <p:cNvPr id="7" name="Obrázok 6">
            <a:extLst>
              <a:ext uri="{FF2B5EF4-FFF2-40B4-BE49-F238E27FC236}">
                <a16:creationId xmlns:a16="http://schemas.microsoft.com/office/drawing/2014/main" id="{F4733509-A5FA-4C0F-9A21-12E924EDD0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67" b="89667" l="14972" r="95933">
                        <a14:foregroundMark x1="24769" y1="14667" x2="32717" y2="8500"/>
                        <a14:foregroundMark x1="24030" y1="11667" x2="41590" y2="25333"/>
                        <a14:foregroundMark x1="51386" y1="39667" x2="60628" y2="46833"/>
                        <a14:backgroundMark x1="18115" y1="74333" x2="54159" y2="81000"/>
                        <a14:backgroundMark x1="34011" y1="72333" x2="39002" y2="64500"/>
                        <a14:backgroundMark x1="35860" y1="62333" x2="45471" y2="65667"/>
                        <a14:backgroundMark x1="63956" y1="23500" x2="79667" y2="41833"/>
                      </a14:backgroundRemoval>
                    </a14:imgEffect>
                  </a14:imgLayer>
                </a14:imgProps>
              </a:ext>
            </a:extLst>
          </a:blip>
          <a:srcRect l="12829" t="4729" r="-1795" b="10322"/>
          <a:stretch/>
        </p:blipFill>
        <p:spPr>
          <a:xfrm rot="20244619">
            <a:off x="4257040" y="3223223"/>
            <a:ext cx="5638800" cy="4744720"/>
          </a:xfrm>
          <a:prstGeom prst="rect">
            <a:avLst/>
          </a:prstGeom>
        </p:spPr>
      </p:pic>
      <p:pic>
        <p:nvPicPr>
          <p:cNvPr id="4" name="Zástupný objekt pre obsah 4">
            <a:extLst>
              <a:ext uri="{FF2B5EF4-FFF2-40B4-BE49-F238E27FC236}">
                <a16:creationId xmlns:a16="http://schemas.microsoft.com/office/drawing/2014/main" id="{E6CE6F7F-2AE0-436F-AC98-676971AB0C88}"/>
              </a:ext>
            </a:extLst>
          </p:cNvPr>
          <p:cNvPicPr>
            <a:picLocks noGrp="1" noChangeAspect="1"/>
          </p:cNvPicPr>
          <p:nvPr>
            <p:ph idx="1"/>
          </p:nvPr>
        </p:nvPicPr>
        <p:blipFill rotWithShape="1">
          <a:blip r:embed="rId5">
            <a:extLst>
              <a:ext uri="{BEBA8EAE-BF5A-486C-A8C5-ECC9F3942E4B}">
                <a14:imgProps xmlns:a14="http://schemas.microsoft.com/office/drawing/2010/main">
                  <a14:imgLayer r:embed="rId6">
                    <a14:imgEffect>
                      <a14:backgroundRemoval t="4167" b="96167" l="5525" r="91713">
                        <a14:foregroundMark x1="54144" y1="48500" x2="55801" y2="24667"/>
                        <a14:foregroundMark x1="53591" y1="58333" x2="58840" y2="58833"/>
                        <a14:foregroundMark x1="53591" y1="63667" x2="53867" y2="70667"/>
                        <a14:foregroundMark x1="41160" y1="51167" x2="44475" y2="58167"/>
                        <a14:foregroundMark x1="41436" y1="51333" x2="42265" y2="50000"/>
                        <a14:foregroundMark x1="42265" y1="52500" x2="43094" y2="50667"/>
                        <a14:backgroundMark x1="45304" y1="81500" x2="75138" y2="81000"/>
                        <a14:backgroundMark x1="58287" y1="60667" x2="42818" y2="60833"/>
                        <a14:backgroundMark x1="60221" y1="64500" x2="44475" y2="64667"/>
                        <a14:backgroundMark x1="56077" y1="72833" x2="42265" y2="70500"/>
                        <a14:backgroundMark x1="58011" y1="60333" x2="47514" y2="59333"/>
                        <a14:backgroundMark x1="54972" y1="75667" x2="53591" y2="65000"/>
                      </a14:backgroundRemoval>
                    </a14:imgEffect>
                  </a14:imgLayer>
                </a14:imgProps>
              </a:ext>
              <a:ext uri="{28A0092B-C50C-407E-A947-70E740481C1C}">
                <a14:useLocalDpi xmlns:a14="http://schemas.microsoft.com/office/drawing/2010/main" val="0"/>
              </a:ext>
            </a:extLst>
          </a:blip>
          <a:srcRect r="9025" b="-1104"/>
          <a:stretch/>
        </p:blipFill>
        <p:spPr>
          <a:xfrm rot="21108896" flipH="1">
            <a:off x="8982872" y="617474"/>
            <a:ext cx="3215911" cy="4378663"/>
          </a:xfrm>
        </p:spPr>
      </p:pic>
    </p:spTree>
    <p:extLst>
      <p:ext uri="{BB962C8B-B14F-4D97-AF65-F5344CB8AC3E}">
        <p14:creationId xmlns:p14="http://schemas.microsoft.com/office/powerpoint/2010/main" val="3346548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D4AACA6E-9D4D-4B1C-956F-9C8CCD86DA11}"/>
              </a:ext>
            </a:extLst>
          </p:cNvPr>
          <p:cNvSpPr txBox="1"/>
          <p:nvPr/>
        </p:nvSpPr>
        <p:spPr>
          <a:xfrm>
            <a:off x="1330960" y="339339"/>
            <a:ext cx="2522483" cy="1754326"/>
          </a:xfrm>
          <a:prstGeom prst="rect">
            <a:avLst/>
          </a:prstGeom>
          <a:noFill/>
        </p:spPr>
        <p:txBody>
          <a:bodyPr wrap="square" rtlCol="0">
            <a:spAutoFit/>
          </a:bodyPr>
          <a:lstStyle/>
          <a:p>
            <a:pPr algn="ctr"/>
            <a:r>
              <a:rPr lang="sk-SK" dirty="0">
                <a:latin typeface="Times New Roman" panose="02020603050405020304" pitchFamily="18" charset="0"/>
                <a:cs typeface="Times New Roman" panose="02020603050405020304" pitchFamily="18" charset="0"/>
              </a:rPr>
              <a:t>UŽ OTVÁRA ZOBÁK VEĽKÝ AKO BRÁNA. </a:t>
            </a:r>
          </a:p>
          <a:p>
            <a:pPr algn="ctr"/>
            <a:r>
              <a:rPr lang="sk-SK" dirty="0">
                <a:latin typeface="Times New Roman" panose="02020603050405020304" pitchFamily="18" charset="0"/>
                <a:cs typeface="Times New Roman" panose="02020603050405020304" pitchFamily="18" charset="0"/>
              </a:rPr>
              <a:t>KEĎ SA OZVE, </a:t>
            </a:r>
          </a:p>
          <a:p>
            <a:pPr algn="ctr"/>
            <a:r>
              <a:rPr lang="sk-SK" dirty="0">
                <a:latin typeface="Times New Roman" panose="02020603050405020304" pitchFamily="18" charset="0"/>
                <a:cs typeface="Times New Roman" panose="02020603050405020304" pitchFamily="18" charset="0"/>
              </a:rPr>
              <a:t>VY HNEĎ VIETE, </a:t>
            </a:r>
          </a:p>
          <a:p>
            <a:pPr algn="ctr"/>
            <a:r>
              <a:rPr lang="sk-SK" dirty="0">
                <a:latin typeface="Times New Roman" panose="02020603050405020304" pitchFamily="18" charset="0"/>
                <a:cs typeface="Times New Roman" panose="02020603050405020304" pitchFamily="18" charset="0"/>
              </a:rPr>
              <a:t>ŽE TO KRÁKA  (VRANA).</a:t>
            </a:r>
          </a:p>
        </p:txBody>
      </p:sp>
      <p:pic>
        <p:nvPicPr>
          <p:cNvPr id="5" name="Obrázok 4">
            <a:extLst>
              <a:ext uri="{FF2B5EF4-FFF2-40B4-BE49-F238E27FC236}">
                <a16:creationId xmlns:a16="http://schemas.microsoft.com/office/drawing/2014/main" id="{8BF0458B-1E3E-41D5-9F40-3DC87A24952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833" l="7339" r="89602"/>
                    </a14:imgEffect>
                  </a14:imgLayer>
                </a14:imgProps>
              </a:ext>
            </a:extLst>
          </a:blip>
          <a:srcRect l="8157" t="11853" r="14062" b="5389"/>
          <a:stretch/>
        </p:blipFill>
        <p:spPr>
          <a:xfrm rot="21206743">
            <a:off x="3939234" y="2950899"/>
            <a:ext cx="4531728" cy="3919917"/>
          </a:xfrm>
          <a:prstGeom prst="rect">
            <a:avLst/>
          </a:prstGeom>
        </p:spPr>
      </p:pic>
      <p:pic>
        <p:nvPicPr>
          <p:cNvPr id="8" name="Obrázok 7">
            <a:extLst>
              <a:ext uri="{FF2B5EF4-FFF2-40B4-BE49-F238E27FC236}">
                <a16:creationId xmlns:a16="http://schemas.microsoft.com/office/drawing/2014/main" id="{4455AFDE-5466-4D1E-A142-46F43BE9427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833" l="7339" r="89602"/>
                    </a14:imgEffect>
                  </a14:imgLayer>
                </a14:imgProps>
              </a:ext>
            </a:extLst>
          </a:blip>
          <a:srcRect l="8157" t="11853" r="14062" b="5389"/>
          <a:stretch/>
        </p:blipFill>
        <p:spPr>
          <a:xfrm rot="21206743" flipH="1">
            <a:off x="9651055" y="219328"/>
            <a:ext cx="2101161" cy="1760171"/>
          </a:xfrm>
          <a:prstGeom prst="rect">
            <a:avLst/>
          </a:prstGeom>
        </p:spPr>
      </p:pic>
      <p:pic>
        <p:nvPicPr>
          <p:cNvPr id="6" name="Obrázok 5">
            <a:extLst>
              <a:ext uri="{FF2B5EF4-FFF2-40B4-BE49-F238E27FC236}">
                <a16:creationId xmlns:a16="http://schemas.microsoft.com/office/drawing/2014/main" id="{4D22DDB3-B656-4D9B-8B76-DEFC41E380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5833" l="7339" r="89602"/>
                    </a14:imgEffect>
                  </a14:imgLayer>
                </a14:imgProps>
              </a:ext>
            </a:extLst>
          </a:blip>
          <a:srcRect l="8157" t="11853" r="14062" b="5389"/>
          <a:stretch/>
        </p:blipFill>
        <p:spPr>
          <a:xfrm rot="21206743">
            <a:off x="2892" y="3867252"/>
            <a:ext cx="3775907" cy="3043836"/>
          </a:xfrm>
          <a:prstGeom prst="rect">
            <a:avLst/>
          </a:prstGeom>
        </p:spPr>
      </p:pic>
    </p:spTree>
    <p:extLst>
      <p:ext uri="{BB962C8B-B14F-4D97-AF65-F5344CB8AC3E}">
        <p14:creationId xmlns:p14="http://schemas.microsoft.com/office/powerpoint/2010/main" val="2905422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6EDE07B8-144C-4AF0-9B80-61C093E39E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789" b="99425" l="9862" r="89941">
                        <a14:foregroundMark x1="42209" y1="65134" x2="61933" y2="13793"/>
                        <a14:foregroundMark x1="57396" y1="56897" x2="68245" y2="22222"/>
                        <a14:foregroundMark x1="69231" y1="20115" x2="69625" y2="29502"/>
                        <a14:foregroundMark x1="31558" y1="77969" x2="32742" y2="89464"/>
                        <a14:foregroundMark x1="34122" y1="93678" x2="32939" y2="91571"/>
                        <a14:foregroundMark x1="31558" y1="93103" x2="31164" y2="95019"/>
                        <a14:foregroundMark x1="34122" y1="60920" x2="30375" y2="28161"/>
                      </a14:backgroundRemoval>
                    </a14:imgEffect>
                  </a14:imgLayer>
                </a14:imgProps>
              </a:ext>
            </a:extLst>
          </a:blip>
          <a:srcRect l="17571" t="5556" r="26060" b="2490"/>
          <a:stretch/>
        </p:blipFill>
        <p:spPr>
          <a:xfrm flipH="1">
            <a:off x="9928423" y="2285999"/>
            <a:ext cx="2659117" cy="4572001"/>
          </a:xfrm>
          <a:prstGeom prst="rect">
            <a:avLst/>
          </a:prstGeom>
        </p:spPr>
      </p:pic>
      <p:pic>
        <p:nvPicPr>
          <p:cNvPr id="5" name="Zástupný objekt pre obsah 4">
            <a:extLst>
              <a:ext uri="{FF2B5EF4-FFF2-40B4-BE49-F238E27FC236}">
                <a16:creationId xmlns:a16="http://schemas.microsoft.com/office/drawing/2014/main" id="{87485212-7F88-4EC5-A41D-ADC1FAD185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167" l="5525" r="91713">
                        <a14:foregroundMark x1="54144" y1="48500" x2="55801" y2="24667"/>
                        <a14:foregroundMark x1="53591" y1="58333" x2="58840" y2="58833"/>
                        <a14:foregroundMark x1="53591" y1="63667" x2="53867" y2="70667"/>
                        <a14:foregroundMark x1="41160" y1="51167" x2="44475" y2="58167"/>
                        <a14:foregroundMark x1="41436" y1="51333" x2="42265" y2="50000"/>
                        <a14:foregroundMark x1="42265" y1="52500" x2="43094" y2="50667"/>
                        <a14:backgroundMark x1="45304" y1="81500" x2="75138" y2="81000"/>
                        <a14:backgroundMark x1="58287" y1="60667" x2="42818" y2="60833"/>
                        <a14:backgroundMark x1="60221" y1="64500" x2="44475" y2="64667"/>
                        <a14:backgroundMark x1="56077" y1="72833" x2="42265" y2="70500"/>
                        <a14:backgroundMark x1="58011" y1="60333" x2="47514" y2="59333"/>
                        <a14:backgroundMark x1="54972" y1="75667" x2="53591" y2="65000"/>
                      </a14:backgroundRemoval>
                    </a14:imgEffect>
                  </a14:imgLayer>
                </a14:imgProps>
              </a:ext>
              <a:ext uri="{28A0092B-C50C-407E-A947-70E740481C1C}">
                <a14:useLocalDpi xmlns:a14="http://schemas.microsoft.com/office/drawing/2010/main" val="0"/>
              </a:ext>
            </a:extLst>
          </a:blip>
          <a:srcRect r="9025" b="-1104"/>
          <a:stretch/>
        </p:blipFill>
        <p:spPr>
          <a:xfrm rot="21108896">
            <a:off x="4513998" y="2192035"/>
            <a:ext cx="3572172" cy="4553655"/>
          </a:xfrm>
          <a:prstGeom prst="rect">
            <a:avLst/>
          </a:prstGeom>
        </p:spPr>
      </p:pic>
      <p:sp>
        <p:nvSpPr>
          <p:cNvPr id="6" name="BlokTextu 5">
            <a:extLst>
              <a:ext uri="{FF2B5EF4-FFF2-40B4-BE49-F238E27FC236}">
                <a16:creationId xmlns:a16="http://schemas.microsoft.com/office/drawing/2014/main" id="{141CDED5-004C-4EAD-BEBB-30F755092460}"/>
              </a:ext>
            </a:extLst>
          </p:cNvPr>
          <p:cNvSpPr txBox="1"/>
          <p:nvPr/>
        </p:nvSpPr>
        <p:spPr>
          <a:xfrm>
            <a:off x="683173" y="304800"/>
            <a:ext cx="3163614" cy="1323439"/>
          </a:xfrm>
          <a:prstGeom prst="rect">
            <a:avLst/>
          </a:prstGeom>
          <a:noFill/>
        </p:spPr>
        <p:txBody>
          <a:bodyPr wrap="square" rtlCol="0">
            <a:spAutoFit/>
          </a:bodyPr>
          <a:lstStyle/>
          <a:p>
            <a:pPr algn="ctr"/>
            <a:r>
              <a:rPr lang="sk-SK" sz="1600" dirty="0">
                <a:latin typeface="Times New Roman" panose="02020603050405020304" pitchFamily="18" charset="0"/>
                <a:cs typeface="Times New Roman" panose="02020603050405020304" pitchFamily="18" charset="0"/>
              </a:rPr>
              <a:t>SO STROMČEKMI VEĽKÝ PRIATEĽ</a:t>
            </a:r>
          </a:p>
          <a:p>
            <a:pPr algn="ctr"/>
            <a:r>
              <a:rPr lang="sk-SK" sz="1600" dirty="0">
                <a:latin typeface="Times New Roman" panose="02020603050405020304" pitchFamily="18" charset="0"/>
                <a:cs typeface="Times New Roman" panose="02020603050405020304" pitchFamily="18" charset="0"/>
              </a:rPr>
              <a:t>ODDÁVANE JE </a:t>
            </a:r>
          </a:p>
          <a:p>
            <a:pPr algn="ctr"/>
            <a:r>
              <a:rPr lang="sk-SK" sz="1600" dirty="0">
                <a:latin typeface="Times New Roman" panose="02020603050405020304" pitchFamily="18" charset="0"/>
                <a:cs typeface="Times New Roman" panose="02020603050405020304" pitchFamily="18" charset="0"/>
              </a:rPr>
              <a:t>DOKTOR </a:t>
            </a:r>
          </a:p>
          <a:p>
            <a:pPr algn="ctr"/>
            <a:r>
              <a:rPr lang="sk-SK" sz="1600" dirty="0">
                <a:latin typeface="Times New Roman" panose="02020603050405020304" pitchFamily="18" charset="0"/>
                <a:cs typeface="Times New Roman" panose="02020603050405020304" pitchFamily="18" charset="0"/>
              </a:rPr>
              <a:t>(ĎATEĽ).</a:t>
            </a:r>
          </a:p>
        </p:txBody>
      </p:sp>
      <p:pic>
        <p:nvPicPr>
          <p:cNvPr id="7" name="Obrázok 6">
            <a:extLst>
              <a:ext uri="{FF2B5EF4-FFF2-40B4-BE49-F238E27FC236}">
                <a16:creationId xmlns:a16="http://schemas.microsoft.com/office/drawing/2014/main" id="{664C02C4-1F85-44A8-9432-8887376231D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833" l="7339" r="89602"/>
                    </a14:imgEffect>
                  </a14:imgLayer>
                </a14:imgProps>
              </a:ext>
            </a:extLst>
          </a:blip>
          <a:srcRect l="8157" t="11853" r="14062" b="5389"/>
          <a:stretch/>
        </p:blipFill>
        <p:spPr>
          <a:xfrm rot="21206743" flipH="1">
            <a:off x="8066678" y="-20217"/>
            <a:ext cx="3043195" cy="2769364"/>
          </a:xfrm>
          <a:prstGeom prst="rect">
            <a:avLst/>
          </a:prstGeom>
        </p:spPr>
      </p:pic>
      <p:pic>
        <p:nvPicPr>
          <p:cNvPr id="8" name="Obrázok 7">
            <a:extLst>
              <a:ext uri="{FF2B5EF4-FFF2-40B4-BE49-F238E27FC236}">
                <a16:creationId xmlns:a16="http://schemas.microsoft.com/office/drawing/2014/main" id="{69E79F02-6987-47C0-B690-5F6247E19DE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833" l="7339" r="89602"/>
                    </a14:imgEffect>
                  </a14:imgLayer>
                </a14:imgProps>
              </a:ext>
            </a:extLst>
          </a:blip>
          <a:srcRect l="8157" t="11853" r="14062" b="5389"/>
          <a:stretch/>
        </p:blipFill>
        <p:spPr>
          <a:xfrm rot="21206743">
            <a:off x="-184288" y="3655431"/>
            <a:ext cx="4035048" cy="3149336"/>
          </a:xfrm>
          <a:prstGeom prst="rect">
            <a:avLst/>
          </a:prstGeom>
        </p:spPr>
      </p:pic>
    </p:spTree>
    <p:extLst>
      <p:ext uri="{BB962C8B-B14F-4D97-AF65-F5344CB8AC3E}">
        <p14:creationId xmlns:p14="http://schemas.microsoft.com/office/powerpoint/2010/main" val="172821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t="-13000" b="-13000"/>
          </a:stretch>
        </a:blipFill>
        <a:effectLst/>
      </p:bgPr>
    </p:bg>
    <p:spTree>
      <p:nvGrpSpPr>
        <p:cNvPr id="1" name=""/>
        <p:cNvGrpSpPr/>
        <p:nvPr/>
      </p:nvGrpSpPr>
      <p:grpSpPr>
        <a:xfrm>
          <a:off x="0" y="0"/>
          <a:ext cx="0" cy="0"/>
          <a:chOff x="0" y="0"/>
          <a:chExt cx="0" cy="0"/>
        </a:xfrm>
      </p:grpSpPr>
      <p:sp>
        <p:nvSpPr>
          <p:cNvPr id="7" name="BlokTextu 6">
            <a:extLst>
              <a:ext uri="{FF2B5EF4-FFF2-40B4-BE49-F238E27FC236}">
                <a16:creationId xmlns:a16="http://schemas.microsoft.com/office/drawing/2014/main" id="{4A38695B-86E4-49C0-B1F8-2986493A4536}"/>
              </a:ext>
            </a:extLst>
          </p:cNvPr>
          <p:cNvSpPr txBox="1"/>
          <p:nvPr/>
        </p:nvSpPr>
        <p:spPr>
          <a:xfrm>
            <a:off x="299545" y="54806"/>
            <a:ext cx="11592910" cy="6986528"/>
          </a:xfrm>
          <a:prstGeom prst="rect">
            <a:avLst/>
          </a:prstGeom>
          <a:noFill/>
        </p:spPr>
        <p:txBody>
          <a:bodyPr wrap="square">
            <a:spAutoFit/>
          </a:bodyPr>
          <a:lstStyle/>
          <a:p>
            <a:pPr algn="ctr"/>
            <a:r>
              <a:rPr lang="sk-SK" sz="2000" b="1" dirty="0">
                <a:latin typeface="Times New Roman" panose="02020603050405020304" pitchFamily="18" charset="0"/>
                <a:cs typeface="Times New Roman" panose="02020603050405020304" pitchFamily="18" charset="0"/>
              </a:rPr>
              <a:t>Rozprávka</a:t>
            </a:r>
          </a:p>
          <a:p>
            <a:pPr algn="just"/>
            <a:r>
              <a:rPr lang="sk-SK" sz="1600" dirty="0">
                <a:latin typeface="Times New Roman" panose="02020603050405020304" pitchFamily="18" charset="0"/>
                <a:cs typeface="Times New Roman" panose="02020603050405020304" pitchFamily="18" charset="0"/>
              </a:rPr>
              <a:t>Sýkorky sú neposedné lesné vtáčiky, ktoré počas celého dňa poletujú pomedzi vetvičky stromčekov. V lesnom zátiší dolinky Olinky žije šesť sesterníc sýkoriek. Najmenšia z nich je </a:t>
            </a:r>
            <a:r>
              <a:rPr lang="sk-SK" sz="1600" b="1" dirty="0">
                <a:latin typeface="Times New Roman" panose="02020603050405020304" pitchFamily="18" charset="0"/>
                <a:cs typeface="Times New Roman" panose="02020603050405020304" pitchFamily="18" charset="0"/>
              </a:rPr>
              <a:t>sýkorka Uhliarka</a:t>
            </a:r>
            <a:r>
              <a:rPr lang="sk-SK" sz="1600" dirty="0">
                <a:latin typeface="Times New Roman" panose="02020603050405020304" pitchFamily="18" charset="0"/>
                <a:cs typeface="Times New Roman" panose="02020603050405020304" pitchFamily="18" charset="0"/>
              </a:rPr>
              <a:t>, ktorú k sebe prichýlila teta Jedľa. </a:t>
            </a:r>
            <a:r>
              <a:rPr lang="sk-SK" sz="1600" b="1" dirty="0">
                <a:latin typeface="Times New Roman" panose="02020603050405020304" pitchFamily="18" charset="0"/>
                <a:cs typeface="Times New Roman" panose="02020603050405020304" pitchFamily="18" charset="0"/>
                <a:hlinkClick r:id="rId4"/>
              </a:rPr>
              <a:t>Sýkorka </a:t>
            </a:r>
            <a:r>
              <a:rPr lang="sk-SK" sz="1600" b="1" dirty="0" err="1">
                <a:latin typeface="Times New Roman" panose="02020603050405020304" pitchFamily="18" charset="0"/>
                <a:cs typeface="Times New Roman" panose="02020603050405020304" pitchFamily="18" charset="0"/>
                <a:hlinkClick r:id="rId4"/>
              </a:rPr>
              <a:t>Chochlička</a:t>
            </a:r>
            <a:r>
              <a:rPr lang="sk-SK" sz="1600" dirty="0">
                <a:latin typeface="Times New Roman" panose="02020603050405020304" pitchFamily="18" charset="0"/>
                <a:cs typeface="Times New Roman" panose="02020603050405020304" pitchFamily="18" charset="0"/>
              </a:rPr>
              <a:t> prebýva v bútľavine u sváka Smreka. Dve sesternice, ktoré sa na seba ponášajú ako vajce vajcu, </a:t>
            </a:r>
            <a:r>
              <a:rPr lang="sk-SK" sz="1600" b="1" dirty="0">
                <a:latin typeface="Times New Roman" panose="02020603050405020304" pitchFamily="18" charset="0"/>
                <a:cs typeface="Times New Roman" panose="02020603050405020304" pitchFamily="18" charset="0"/>
              </a:rPr>
              <a:t>sýkorka </a:t>
            </a:r>
            <a:r>
              <a:rPr lang="sk-SK" sz="1600" b="1" dirty="0" err="1">
                <a:latin typeface="Times New Roman" panose="02020603050405020304" pitchFamily="18" charset="0"/>
                <a:cs typeface="Times New Roman" panose="02020603050405020304" pitchFamily="18" charset="0"/>
              </a:rPr>
              <a:t>Čiernočiapočka</a:t>
            </a:r>
            <a:r>
              <a:rPr lang="sk-SK" sz="1600" dirty="0">
                <a:latin typeface="Times New Roman" panose="02020603050405020304" pitchFamily="18" charset="0"/>
                <a:cs typeface="Times New Roman" panose="02020603050405020304" pitchFamily="18" charset="0"/>
              </a:rPr>
              <a:t> a </a:t>
            </a:r>
            <a:r>
              <a:rPr lang="sk-SK" sz="1600" b="1" dirty="0" err="1">
                <a:latin typeface="Times New Roman" panose="02020603050405020304" pitchFamily="18" charset="0"/>
                <a:cs typeface="Times New Roman" panose="02020603050405020304" pitchFamily="18" charset="0"/>
              </a:rPr>
              <a:t>Leskločiapočka</a:t>
            </a:r>
            <a:r>
              <a:rPr lang="sk-SK" sz="1600" dirty="0">
                <a:latin typeface="Times New Roman" panose="02020603050405020304" pitchFamily="18" charset="0"/>
                <a:cs typeface="Times New Roman" panose="02020603050405020304" pitchFamily="18" charset="0"/>
              </a:rPr>
              <a:t> si našli vhodný podnájom u strýka Buka a uja Javora. </a:t>
            </a:r>
            <a:r>
              <a:rPr lang="sk-SK" sz="1600" b="1" dirty="0">
                <a:latin typeface="Times New Roman" panose="02020603050405020304" pitchFamily="18" charset="0"/>
                <a:cs typeface="Times New Roman" panose="02020603050405020304" pitchFamily="18" charset="0"/>
                <a:hlinkClick r:id="rId5"/>
              </a:rPr>
              <a:t>Sýkorka </a:t>
            </a:r>
            <a:r>
              <a:rPr lang="sk-SK" sz="1600" b="1" dirty="0" err="1">
                <a:latin typeface="Times New Roman" panose="02020603050405020304" pitchFamily="18" charset="0"/>
                <a:cs typeface="Times New Roman" panose="02020603050405020304" pitchFamily="18" charset="0"/>
                <a:hlinkClick r:id="rId5"/>
              </a:rPr>
              <a:t>Belásočka</a:t>
            </a:r>
            <a:r>
              <a:rPr lang="sk-SK" sz="1600" dirty="0">
                <a:latin typeface="Times New Roman" panose="02020603050405020304" pitchFamily="18" charset="0"/>
                <a:cs typeface="Times New Roman" panose="02020603050405020304" pitchFamily="18" charset="0"/>
              </a:rPr>
              <a:t> žije v podnájme u vŕby </a:t>
            </a:r>
            <a:r>
              <a:rPr lang="sk-SK" sz="1600" dirty="0" err="1">
                <a:latin typeface="Times New Roman" panose="02020603050405020304" pitchFamily="18" charset="0"/>
                <a:cs typeface="Times New Roman" panose="02020603050405020304" pitchFamily="18" charset="0"/>
              </a:rPr>
              <a:t>Smutnoočky</a:t>
            </a:r>
            <a:r>
              <a:rPr lang="sk-SK" sz="1600" dirty="0">
                <a:latin typeface="Times New Roman" panose="02020603050405020304" pitchFamily="18" charset="0"/>
                <a:cs typeface="Times New Roman" panose="02020603050405020304" pitchFamily="18" charset="0"/>
              </a:rPr>
              <a:t>. Do najkrajších šiat zaodela prababička Príroda </a:t>
            </a:r>
            <a:r>
              <a:rPr lang="sk-SK" sz="1600" b="1" dirty="0">
                <a:latin typeface="Times New Roman" panose="02020603050405020304" pitchFamily="18" charset="0"/>
                <a:cs typeface="Times New Roman" panose="02020603050405020304" pitchFamily="18" charset="0"/>
                <a:hlinkClick r:id="rId6"/>
              </a:rPr>
              <a:t>sýkorku </a:t>
            </a:r>
            <a:r>
              <a:rPr lang="sk-SK" sz="1600" b="1" dirty="0" err="1">
                <a:latin typeface="Times New Roman" panose="02020603050405020304" pitchFamily="18" charset="0"/>
                <a:cs typeface="Times New Roman" panose="02020603050405020304" pitchFamily="18" charset="0"/>
                <a:hlinkClick r:id="rId6"/>
              </a:rPr>
              <a:t>Bielolíčku</a:t>
            </a:r>
            <a:r>
              <a:rPr lang="sk-SK" sz="1600" dirty="0">
                <a:latin typeface="Times New Roman" panose="02020603050405020304" pitchFamily="18" charset="0"/>
                <a:cs typeface="Times New Roman" panose="02020603050405020304" pitchFamily="18" charset="0"/>
              </a:rPr>
              <a:t>. Tej všetkých päť sesterníc závidí krásne čierno-bielo vyšívanú </a:t>
            </a:r>
            <a:r>
              <a:rPr lang="sk-SK" sz="1600" dirty="0" err="1">
                <a:latin typeface="Times New Roman" panose="02020603050405020304" pitchFamily="18" charset="0"/>
                <a:cs typeface="Times New Roman" panose="02020603050405020304" pitchFamily="18" charset="0"/>
              </a:rPr>
              <a:t>kápočku</a:t>
            </a:r>
            <a:r>
              <a:rPr lang="sk-SK" sz="1600" dirty="0">
                <a:latin typeface="Times New Roman" panose="02020603050405020304" pitchFamily="18" charset="0"/>
                <a:cs typeface="Times New Roman" panose="02020603050405020304" pitchFamily="18" charset="0"/>
              </a:rPr>
              <a:t> na hlave a zelenkasté oplecko na chrbte. </a:t>
            </a:r>
            <a:r>
              <a:rPr lang="sk-SK" sz="1600" dirty="0">
                <a:effectLst/>
                <a:latin typeface="Times New Roman" panose="02020603050405020304" pitchFamily="18" charset="0"/>
                <a:cs typeface="Times New Roman" panose="02020603050405020304" pitchFamily="18" charset="0"/>
              </a:rPr>
              <a:t>Keď v lesnom zátiší dolinky Olinky panuje jar a leto, žijú sýkorky v pároch a starajú sa o svoje početné potomstvo. Nezriedka vychovajú v teplom hniezde, ktoré býva starostlivo uvité z machu a suchých stebiel trávy A vy niekde v bútľavine, aj trinásť stále hladných </a:t>
            </a:r>
            <a:r>
              <a:rPr lang="sk-SK" sz="1600" dirty="0" err="1">
                <a:effectLst/>
                <a:latin typeface="Times New Roman" panose="02020603050405020304" pitchFamily="18" charset="0"/>
                <a:cs typeface="Times New Roman" panose="02020603050405020304" pitchFamily="18" charset="0"/>
              </a:rPr>
              <a:t>sýkorčiatok</a:t>
            </a:r>
            <a:r>
              <a:rPr lang="sk-SK" sz="1600" dirty="0">
                <a:effectLst/>
                <a:latin typeface="Times New Roman" panose="02020603050405020304" pitchFamily="18" charset="0"/>
                <a:cs typeface="Times New Roman" panose="02020603050405020304" pitchFamily="18" charset="0"/>
              </a:rPr>
              <a:t>. Počas jesene a zimy sa však všetky sýkorky zlúčia do jedného kŕdľa, ktorý potom poletuje počas krátkych zimných dní lesom. Zavše sa k sesterniciam sýkorkám pridá aj </a:t>
            </a:r>
            <a:r>
              <a:rPr lang="sk-SK" sz="1600" b="1" dirty="0">
                <a:effectLst/>
                <a:latin typeface="Times New Roman" panose="02020603050405020304" pitchFamily="18" charset="0"/>
                <a:cs typeface="Times New Roman" panose="02020603050405020304" pitchFamily="18" charset="0"/>
                <a:hlinkClick r:id="rId7"/>
              </a:rPr>
              <a:t>mlynárka </a:t>
            </a:r>
            <a:r>
              <a:rPr lang="sk-SK" sz="1600" b="1" dirty="0" err="1">
                <a:effectLst/>
                <a:latin typeface="Times New Roman" panose="02020603050405020304" pitchFamily="18" charset="0"/>
                <a:cs typeface="Times New Roman" panose="02020603050405020304" pitchFamily="18" charset="0"/>
                <a:hlinkClick r:id="rId7"/>
              </a:rPr>
              <a:t>Dlhochvostíčka</a:t>
            </a:r>
            <a:r>
              <a:rPr lang="sk-SK" sz="1600" dirty="0">
                <a:effectLst/>
                <a:latin typeface="Times New Roman" panose="02020603050405020304" pitchFamily="18" charset="0"/>
                <a:cs typeface="Times New Roman" panose="02020603050405020304" pitchFamily="18" charset="0"/>
              </a:rPr>
              <a:t>, </a:t>
            </a:r>
            <a:r>
              <a:rPr lang="sk-SK" sz="1600" b="1" dirty="0">
                <a:effectLst/>
                <a:latin typeface="Times New Roman" panose="02020603050405020304" pitchFamily="18" charset="0"/>
                <a:cs typeface="Times New Roman" panose="02020603050405020304" pitchFamily="18" charset="0"/>
                <a:hlinkClick r:id="rId8"/>
              </a:rPr>
              <a:t>brhlík </a:t>
            </a:r>
            <a:r>
              <a:rPr lang="sk-SK" sz="1600" b="1" dirty="0" err="1">
                <a:effectLst/>
                <a:latin typeface="Times New Roman" panose="02020603050405020304" pitchFamily="18" charset="0"/>
                <a:cs typeface="Times New Roman" panose="02020603050405020304" pitchFamily="18" charset="0"/>
                <a:hlinkClick r:id="rId8"/>
              </a:rPr>
              <a:t>Omazanček</a:t>
            </a:r>
            <a:r>
              <a:rPr lang="sk-SK" sz="1600" dirty="0">
                <a:effectLst/>
                <a:latin typeface="Times New Roman" panose="02020603050405020304" pitchFamily="18" charset="0"/>
                <a:cs typeface="Times New Roman" panose="02020603050405020304" pitchFamily="18" charset="0"/>
              </a:rPr>
              <a:t> a </a:t>
            </a:r>
            <a:r>
              <a:rPr lang="sk-SK" sz="1600" b="1" dirty="0" err="1">
                <a:effectLst/>
                <a:latin typeface="Times New Roman" panose="02020603050405020304" pitchFamily="18" charset="0"/>
                <a:cs typeface="Times New Roman" panose="02020603050405020304" pitchFamily="18" charset="0"/>
              </a:rPr>
              <a:t>kôrovník</a:t>
            </a:r>
            <a:r>
              <a:rPr lang="sk-SK" sz="1600" b="1" dirty="0">
                <a:effectLst/>
                <a:latin typeface="Times New Roman" panose="02020603050405020304" pitchFamily="18" charset="0"/>
                <a:cs typeface="Times New Roman" panose="02020603050405020304" pitchFamily="18" charset="0"/>
              </a:rPr>
              <a:t> </a:t>
            </a:r>
            <a:r>
              <a:rPr lang="sk-SK" sz="1600" b="1" dirty="0" err="1">
                <a:effectLst/>
                <a:latin typeface="Times New Roman" panose="02020603050405020304" pitchFamily="18" charset="0"/>
                <a:cs typeface="Times New Roman" panose="02020603050405020304" pitchFamily="18" charset="0"/>
              </a:rPr>
              <a:t>Lezúnik</a:t>
            </a:r>
            <a:r>
              <a:rPr lang="sk-SK" sz="1600" dirty="0">
                <a:effectLst/>
                <a:latin typeface="Times New Roman" panose="02020603050405020304" pitchFamily="18" charset="0"/>
                <a:cs typeface="Times New Roman" panose="02020603050405020304" pitchFamily="18" charset="0"/>
              </a:rPr>
              <a:t>. V kŕdli drobné lesné vtáky ľahšie prežijú kruté vládnutie zimy.</a:t>
            </a:r>
          </a:p>
          <a:p>
            <a:pPr algn="just"/>
            <a:r>
              <a:rPr lang="sk-SK" sz="1600" dirty="0">
                <a:latin typeface="Times New Roman" panose="02020603050405020304" pitchFamily="18" charset="0"/>
                <a:cs typeface="Times New Roman" panose="02020603050405020304" pitchFamily="18" charset="0"/>
              </a:rPr>
              <a:t>Raz, keď v lesnom zátiší dolinky Olinky panoval aj silný mráz </a:t>
            </a:r>
            <a:r>
              <a:rPr lang="sk-SK" sz="1600" dirty="0" err="1">
                <a:latin typeface="Times New Roman" panose="02020603050405020304" pitchFamily="18" charset="0"/>
                <a:cs typeface="Times New Roman" panose="02020603050405020304" pitchFamily="18" charset="0"/>
              </a:rPr>
              <a:t>Štipľavček</a:t>
            </a:r>
            <a:r>
              <a:rPr lang="sk-SK" sz="1600" dirty="0">
                <a:latin typeface="Times New Roman" panose="02020603050405020304" pitchFamily="18" charset="0"/>
                <a:cs typeface="Times New Roman" panose="02020603050405020304" pitchFamily="18" charset="0"/>
              </a:rPr>
              <a:t>, posedávalo všetkých šesť sesterníc sýkoriek na zasneženej jarabine Kristínke. Bola im strašná zima, sedeli s našuchoreným perím ako dajaké páperové guľôčky. Vôbec im nebolo do spevu, ba ani poskakovať po studených vetvách či poletovať okolo stromov sa im nechcelo. Túžobne čakali na Slnko </a:t>
            </a:r>
            <a:r>
              <a:rPr lang="sk-SK" sz="1600" dirty="0" err="1">
                <a:latin typeface="Times New Roman" panose="02020603050405020304" pitchFamily="18" charset="0"/>
                <a:cs typeface="Times New Roman" panose="02020603050405020304" pitchFamily="18" charset="0"/>
              </a:rPr>
              <a:t>Zlatoviečko</a:t>
            </a:r>
            <a:r>
              <a:rPr lang="sk-SK" sz="1600" dirty="0">
                <a:latin typeface="Times New Roman" panose="02020603050405020304" pitchFamily="18" charset="0"/>
                <a:cs typeface="Times New Roman" panose="02020603050405020304" pitchFamily="18" charset="0"/>
              </a:rPr>
              <a:t>, ktoré sa horko-ťažko šplhalo spoza vrchov. Keď sa na nich skúpo usmialo, trochu ožili. Sýkorka Uhliarka sa otriasla a prihovorila sa ostatným: - </a:t>
            </a:r>
            <a:r>
              <a:rPr lang="sk-SK" sz="1600" i="1" dirty="0">
                <a:latin typeface="Times New Roman" panose="02020603050405020304" pitchFamily="18" charset="0"/>
                <a:cs typeface="Times New Roman" panose="02020603050405020304" pitchFamily="18" charset="0"/>
              </a:rPr>
              <a:t>Čo ste naozaj zamrzli? Vyzeráte, akoby vás bol mráz </a:t>
            </a:r>
            <a:r>
              <a:rPr lang="sk-SK" sz="1600" i="1" dirty="0" err="1">
                <a:latin typeface="Times New Roman" panose="02020603050405020304" pitchFamily="18" charset="0"/>
                <a:cs typeface="Times New Roman" panose="02020603050405020304" pitchFamily="18" charset="0"/>
              </a:rPr>
              <a:t>Štipľavček</a:t>
            </a:r>
            <a:r>
              <a:rPr lang="sk-SK" sz="1600" i="1" dirty="0">
                <a:latin typeface="Times New Roman" panose="02020603050405020304" pitchFamily="18" charset="0"/>
                <a:cs typeface="Times New Roman" panose="02020603050405020304" pitchFamily="18" charset="0"/>
              </a:rPr>
              <a:t> zamrazil.</a:t>
            </a:r>
            <a:endParaRPr lang="sk-SK" sz="1600" dirty="0">
              <a:latin typeface="Times New Roman" panose="02020603050405020304" pitchFamily="18" charset="0"/>
              <a:cs typeface="Times New Roman" panose="02020603050405020304" pitchFamily="18" charset="0"/>
            </a:endParaRPr>
          </a:p>
          <a:p>
            <a:pPr algn="just"/>
            <a:r>
              <a:rPr lang="sk-SK" sz="1600" dirty="0">
                <a:latin typeface="Times New Roman" panose="02020603050405020304" pitchFamily="18" charset="0"/>
                <a:cs typeface="Times New Roman" panose="02020603050405020304" pitchFamily="18" charset="0"/>
              </a:rPr>
              <a:t>- </a:t>
            </a:r>
            <a:r>
              <a:rPr lang="sk-SK" sz="1600" i="1" dirty="0">
                <a:latin typeface="Times New Roman" panose="02020603050405020304" pitchFamily="18" charset="0"/>
                <a:cs typeface="Times New Roman" panose="02020603050405020304" pitchFamily="18" charset="0"/>
              </a:rPr>
              <a:t>Neboj sa, nezamrzli sme,</a:t>
            </a:r>
            <a:r>
              <a:rPr lang="sk-SK" sz="1600" dirty="0">
                <a:latin typeface="Times New Roman" panose="02020603050405020304" pitchFamily="18" charset="0"/>
                <a:cs typeface="Times New Roman" panose="02020603050405020304" pitchFamily="18" charset="0"/>
              </a:rPr>
              <a:t> - ozvala sa sýkorka </a:t>
            </a:r>
            <a:r>
              <a:rPr lang="sk-SK" sz="1600" dirty="0" err="1">
                <a:latin typeface="Times New Roman" panose="02020603050405020304" pitchFamily="18" charset="0"/>
                <a:cs typeface="Times New Roman" panose="02020603050405020304" pitchFamily="18" charset="0"/>
              </a:rPr>
              <a:t>Čiernočiapočka</a:t>
            </a:r>
            <a:r>
              <a:rPr lang="sk-SK" sz="1600" dirty="0">
                <a:latin typeface="Times New Roman" panose="02020603050405020304" pitchFamily="18" charset="0"/>
                <a:cs typeface="Times New Roman" panose="02020603050405020304" pitchFamily="18" charset="0"/>
              </a:rPr>
              <a:t>. - </a:t>
            </a:r>
            <a:r>
              <a:rPr lang="sk-SK" sz="1600" i="1" dirty="0">
                <a:latin typeface="Times New Roman" panose="02020603050405020304" pitchFamily="18" charset="0"/>
                <a:cs typeface="Times New Roman" panose="02020603050405020304" pitchFamily="18" charset="0"/>
              </a:rPr>
              <a:t>Trochu sa necháme zohriať pohladeniami Slnka </a:t>
            </a:r>
            <a:r>
              <a:rPr lang="sk-SK" sz="1600" i="1" dirty="0" err="1">
                <a:latin typeface="Times New Roman" panose="02020603050405020304" pitchFamily="18" charset="0"/>
                <a:cs typeface="Times New Roman" panose="02020603050405020304" pitchFamily="18" charset="0"/>
              </a:rPr>
              <a:t>Zlatoviečka</a:t>
            </a:r>
            <a:r>
              <a:rPr lang="sk-SK" sz="1600" i="1" dirty="0">
                <a:latin typeface="Times New Roman" panose="02020603050405020304" pitchFamily="18" charset="0"/>
                <a:cs typeface="Times New Roman" panose="02020603050405020304" pitchFamily="18" charset="0"/>
              </a:rPr>
              <a:t> a potom si pôjdeme zháňať niečo do hladných brušiek.</a:t>
            </a:r>
            <a:endParaRPr lang="sk-SK" sz="1600" dirty="0">
              <a:latin typeface="Times New Roman" panose="02020603050405020304" pitchFamily="18" charset="0"/>
              <a:cs typeface="Times New Roman" panose="02020603050405020304" pitchFamily="18" charset="0"/>
            </a:endParaRPr>
          </a:p>
          <a:p>
            <a:pPr algn="just"/>
            <a:r>
              <a:rPr lang="sk-SK" sz="1600" dirty="0">
                <a:effectLst/>
                <a:latin typeface="Times New Roman" panose="02020603050405020304" pitchFamily="18" charset="0"/>
                <a:cs typeface="Times New Roman" panose="02020603050405020304" pitchFamily="18" charset="0"/>
              </a:rPr>
              <a:t>- </a:t>
            </a:r>
            <a:r>
              <a:rPr lang="sk-SK" sz="1600" i="1" dirty="0">
                <a:effectLst/>
                <a:latin typeface="Times New Roman" panose="02020603050405020304" pitchFamily="18" charset="0"/>
                <a:cs typeface="Times New Roman" panose="02020603050405020304" pitchFamily="18" charset="0"/>
              </a:rPr>
              <a:t>Sýkorka </a:t>
            </a:r>
            <a:r>
              <a:rPr lang="sk-SK" sz="1600" i="1" dirty="0" err="1">
                <a:effectLst/>
                <a:latin typeface="Times New Roman" panose="02020603050405020304" pitchFamily="18" charset="0"/>
                <a:cs typeface="Times New Roman" panose="02020603050405020304" pitchFamily="18" charset="0"/>
              </a:rPr>
              <a:t>Bielolíčka</a:t>
            </a:r>
            <a:r>
              <a:rPr lang="sk-SK" sz="1600" i="1" dirty="0">
                <a:effectLst/>
                <a:latin typeface="Times New Roman" panose="02020603050405020304" pitchFamily="18" charset="0"/>
                <a:cs typeface="Times New Roman" panose="02020603050405020304" pitchFamily="18" charset="0"/>
              </a:rPr>
              <a:t>, až teraz som si všimla, akú krásnu </a:t>
            </a:r>
            <a:r>
              <a:rPr lang="sk-SK" sz="1600" i="1" dirty="0" err="1">
                <a:effectLst/>
                <a:latin typeface="Times New Roman" panose="02020603050405020304" pitchFamily="18" charset="0"/>
                <a:cs typeface="Times New Roman" panose="02020603050405020304" pitchFamily="18" charset="0"/>
              </a:rPr>
              <a:t>kápočku</a:t>
            </a:r>
            <a:r>
              <a:rPr lang="sk-SK" sz="1600" i="1" dirty="0">
                <a:effectLst/>
                <a:latin typeface="Times New Roman" panose="02020603050405020304" pitchFamily="18" charset="0"/>
                <a:cs typeface="Times New Roman" panose="02020603050405020304" pitchFamily="18" charset="0"/>
              </a:rPr>
              <a:t> a oplecko ti vyšila prababička Príroda,</a:t>
            </a:r>
            <a:r>
              <a:rPr lang="sk-SK" sz="1600" dirty="0">
                <a:effectLst/>
                <a:latin typeface="Times New Roman" panose="02020603050405020304" pitchFamily="18" charset="0"/>
                <a:cs typeface="Times New Roman" panose="02020603050405020304" pitchFamily="18" charset="0"/>
              </a:rPr>
              <a:t> - povedala sýkorka </a:t>
            </a:r>
            <a:r>
              <a:rPr lang="sk-SK" sz="1600" dirty="0" err="1">
                <a:effectLst/>
                <a:latin typeface="Times New Roman" panose="02020603050405020304" pitchFamily="18" charset="0"/>
                <a:cs typeface="Times New Roman" panose="02020603050405020304" pitchFamily="18" charset="0"/>
              </a:rPr>
              <a:t>Leskločiapočka</a:t>
            </a:r>
            <a:r>
              <a:rPr lang="sk-SK" sz="1600" dirty="0">
                <a:effectLst/>
                <a:latin typeface="Times New Roman" panose="02020603050405020304" pitchFamily="18" charset="0"/>
                <a:cs typeface="Times New Roman" panose="02020603050405020304" pitchFamily="18" charset="0"/>
              </a:rPr>
              <a:t>. -</a:t>
            </a:r>
            <a:r>
              <a:rPr lang="sk-SK" sz="1600" i="1" dirty="0">
                <a:effectLst/>
                <a:latin typeface="Times New Roman" panose="02020603050405020304" pitchFamily="18" charset="0"/>
                <a:cs typeface="Times New Roman" panose="02020603050405020304" pitchFamily="18" charset="0"/>
              </a:rPr>
              <a:t> Ja by som chcela mať takú peknú ozdobu na hlave a na chrbte.</a:t>
            </a:r>
            <a:endParaRPr lang="sk-SK" sz="1600" dirty="0">
              <a:latin typeface="Times New Roman" panose="02020603050405020304" pitchFamily="18" charset="0"/>
              <a:cs typeface="Times New Roman" panose="02020603050405020304" pitchFamily="18" charset="0"/>
            </a:endParaRPr>
          </a:p>
          <a:p>
            <a:pPr algn="just"/>
            <a:r>
              <a:rPr lang="sk-SK" sz="1600" dirty="0">
                <a:effectLst/>
                <a:latin typeface="Times New Roman" panose="02020603050405020304" pitchFamily="18" charset="0"/>
                <a:cs typeface="Times New Roman" panose="02020603050405020304" pitchFamily="18" charset="0"/>
              </a:rPr>
              <a:t>- </a:t>
            </a:r>
            <a:r>
              <a:rPr lang="sk-SK" sz="1600" i="1" dirty="0">
                <a:effectLst/>
                <a:latin typeface="Times New Roman" panose="02020603050405020304" pitchFamily="18" charset="0"/>
                <a:cs typeface="Times New Roman" panose="02020603050405020304" pitchFamily="18" charset="0"/>
              </a:rPr>
              <a:t>Ja sama za to nemôžem, že ma prababička Príroda zaodela do takýchto šiat,</a:t>
            </a:r>
            <a:r>
              <a:rPr lang="sk-SK" sz="1600" dirty="0">
                <a:effectLst/>
                <a:latin typeface="Times New Roman" panose="02020603050405020304" pitchFamily="18" charset="0"/>
                <a:cs typeface="Times New Roman" panose="02020603050405020304" pitchFamily="18" charset="0"/>
              </a:rPr>
              <a:t> - prehovorila sýkorka </a:t>
            </a:r>
            <a:r>
              <a:rPr lang="sk-SK" sz="1600" dirty="0" err="1">
                <a:effectLst/>
                <a:latin typeface="Times New Roman" panose="02020603050405020304" pitchFamily="18" charset="0"/>
                <a:cs typeface="Times New Roman" panose="02020603050405020304" pitchFamily="18" charset="0"/>
              </a:rPr>
              <a:t>Bielolíčka</a:t>
            </a:r>
            <a:r>
              <a:rPr lang="sk-SK" sz="1600" dirty="0">
                <a:effectLst/>
                <a:latin typeface="Times New Roman" panose="02020603050405020304" pitchFamily="18" charset="0"/>
                <a:cs typeface="Times New Roman" panose="02020603050405020304" pitchFamily="18" charset="0"/>
              </a:rPr>
              <a:t>. - </a:t>
            </a:r>
            <a:r>
              <a:rPr lang="sk-SK" sz="1600" i="1" dirty="0">
                <a:effectLst/>
                <a:latin typeface="Times New Roman" panose="02020603050405020304" pitchFamily="18" charset="0"/>
                <a:cs typeface="Times New Roman" panose="02020603050405020304" pitchFamily="18" charset="0"/>
              </a:rPr>
              <a:t>Myslím, že by sme si nemali závidieť odev, ktorý nám podarovala prababička Príroda. Jeden vtáčik má také perie, iný zase inakšie. Prababička Príroda to tak urobila preto, aby sme neboli všetky rovnaké.</a:t>
            </a:r>
            <a:endParaRPr lang="sk-SK" sz="1600" dirty="0">
              <a:latin typeface="Times New Roman" panose="02020603050405020304" pitchFamily="18" charset="0"/>
              <a:cs typeface="Times New Roman" panose="02020603050405020304" pitchFamily="18" charset="0"/>
            </a:endParaRPr>
          </a:p>
          <a:p>
            <a:pPr algn="just"/>
            <a:r>
              <a:rPr lang="sk-SK" sz="1600" dirty="0">
                <a:effectLst/>
                <a:latin typeface="Times New Roman" panose="02020603050405020304" pitchFamily="18" charset="0"/>
                <a:cs typeface="Times New Roman" panose="02020603050405020304" pitchFamily="18" charset="0"/>
              </a:rPr>
              <a:t>- </a:t>
            </a:r>
            <a:r>
              <a:rPr lang="sk-SK" sz="1600" i="1" dirty="0">
                <a:effectLst/>
                <a:latin typeface="Times New Roman" panose="02020603050405020304" pitchFamily="18" charset="0"/>
                <a:cs typeface="Times New Roman" panose="02020603050405020304" pitchFamily="18" charset="0"/>
              </a:rPr>
              <a:t>Sýkorka </a:t>
            </a:r>
            <a:r>
              <a:rPr lang="sk-SK" sz="1600" i="1" dirty="0" err="1">
                <a:effectLst/>
                <a:latin typeface="Times New Roman" panose="02020603050405020304" pitchFamily="18" charset="0"/>
                <a:cs typeface="Times New Roman" panose="02020603050405020304" pitchFamily="18" charset="0"/>
              </a:rPr>
              <a:t>Bielolíčka</a:t>
            </a:r>
            <a:r>
              <a:rPr lang="sk-SK" sz="1600" i="1" dirty="0">
                <a:effectLst/>
                <a:latin typeface="Times New Roman" panose="02020603050405020304" pitchFamily="18" charset="0"/>
                <a:cs typeface="Times New Roman" panose="02020603050405020304" pitchFamily="18" charset="0"/>
              </a:rPr>
              <a:t> má pravdu,</a:t>
            </a:r>
            <a:r>
              <a:rPr lang="sk-SK" sz="1600" dirty="0">
                <a:effectLst/>
                <a:latin typeface="Times New Roman" panose="02020603050405020304" pitchFamily="18" charset="0"/>
                <a:cs typeface="Times New Roman" panose="02020603050405020304" pitchFamily="18" charset="0"/>
              </a:rPr>
              <a:t> - súhlasne prikývla sýkorka Uhliarka. - </a:t>
            </a:r>
            <a:r>
              <a:rPr lang="sk-SK" sz="1600" i="1" dirty="0">
                <a:effectLst/>
                <a:latin typeface="Times New Roman" panose="02020603050405020304" pitchFamily="18" charset="0"/>
                <a:cs typeface="Times New Roman" panose="02020603050405020304" pitchFamily="18" charset="0"/>
              </a:rPr>
              <a:t>Na farbe peria predsa až tak nezáleží. Hlavné je, že nás v týchto mrazivých časoch chráni pred jej studeným objatím. Na čo by mi bol pekný odev, keby ma neochránil pred mrazom </a:t>
            </a:r>
            <a:r>
              <a:rPr lang="sk-SK" sz="1600" i="1" dirty="0" err="1">
                <a:effectLst/>
                <a:latin typeface="Times New Roman" panose="02020603050405020304" pitchFamily="18" charset="0"/>
                <a:cs typeface="Times New Roman" panose="02020603050405020304" pitchFamily="18" charset="0"/>
              </a:rPr>
              <a:t>Štipľavčekom</a:t>
            </a:r>
            <a:r>
              <a:rPr lang="sk-SK" sz="1600" i="1" dirty="0">
                <a:effectLst/>
                <a:latin typeface="Times New Roman" panose="02020603050405020304" pitchFamily="18" charset="0"/>
                <a:cs typeface="Times New Roman" panose="02020603050405020304" pitchFamily="18" charset="0"/>
              </a:rPr>
              <a:t>.</a:t>
            </a:r>
            <a:endParaRPr lang="sk-SK" sz="1600" dirty="0">
              <a:latin typeface="Times New Roman" panose="02020603050405020304" pitchFamily="18" charset="0"/>
              <a:cs typeface="Times New Roman" panose="02020603050405020304" pitchFamily="18" charset="0"/>
            </a:endParaRPr>
          </a:p>
          <a:p>
            <a:pPr algn="just"/>
            <a:r>
              <a:rPr lang="sk-SK" sz="1600" dirty="0">
                <a:effectLst/>
                <a:latin typeface="Times New Roman" panose="02020603050405020304" pitchFamily="18" charset="0"/>
                <a:cs typeface="Times New Roman" panose="02020603050405020304" pitchFamily="18" charset="0"/>
              </a:rPr>
              <a:t>Sýkorke Uhliarke dali za pravdu všetky sesternice. Keď sa v pohľadoch Slnka </a:t>
            </a:r>
            <a:r>
              <a:rPr lang="sk-SK" sz="1600" dirty="0" err="1">
                <a:effectLst/>
                <a:latin typeface="Times New Roman" panose="02020603050405020304" pitchFamily="18" charset="0"/>
                <a:cs typeface="Times New Roman" panose="02020603050405020304" pitchFamily="18" charset="0"/>
              </a:rPr>
              <a:t>Zlatoviečka</a:t>
            </a:r>
            <a:r>
              <a:rPr lang="sk-SK" sz="1600" dirty="0">
                <a:effectLst/>
                <a:latin typeface="Times New Roman" panose="02020603050405020304" pitchFamily="18" charset="0"/>
                <a:cs typeface="Times New Roman" panose="02020603050405020304" pitchFamily="18" charset="0"/>
              </a:rPr>
              <a:t> trochu rozohriali, začali si zháňať vo vetvách stromov potravu. Počas dlhých nocí keď mráz </a:t>
            </a:r>
            <a:r>
              <a:rPr lang="sk-SK" sz="1600" dirty="0" err="1">
                <a:effectLst/>
                <a:latin typeface="Times New Roman" panose="02020603050405020304" pitchFamily="18" charset="0"/>
                <a:cs typeface="Times New Roman" panose="02020603050405020304" pitchFamily="18" charset="0"/>
              </a:rPr>
              <a:t>Štipľavček</a:t>
            </a:r>
            <a:r>
              <a:rPr lang="sk-SK" sz="1600" dirty="0">
                <a:effectLst/>
                <a:latin typeface="Times New Roman" panose="02020603050405020304" pitchFamily="18" charset="0"/>
                <a:cs typeface="Times New Roman" panose="02020603050405020304" pitchFamily="18" charset="0"/>
              </a:rPr>
              <a:t> poriadne zosilnel, sa presvedčili, že na sfarbení peria naozaj tak veľmi nezáleží.</a:t>
            </a:r>
            <a:endParaRPr lang="sk-SK" sz="1600" dirty="0">
              <a:latin typeface="Times New Roman" panose="02020603050405020304" pitchFamily="18" charset="0"/>
              <a:cs typeface="Times New Roman" panose="02020603050405020304" pitchFamily="18" charset="0"/>
            </a:endParaRPr>
          </a:p>
          <a:p>
            <a:pPr algn="just"/>
            <a:endParaRPr lang="sk-SK"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654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t="-13000" b="-13000"/>
          </a:stretch>
        </a:blipFill>
        <a:effectLst/>
      </p:bgPr>
    </p:bg>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455BA442-FACD-4B8E-8133-4851C2EEC3D3}"/>
              </a:ext>
            </a:extLst>
          </p:cNvPr>
          <p:cNvPicPr>
            <a:picLocks noChangeAspect="1"/>
          </p:cNvPicPr>
          <p:nvPr/>
        </p:nvPicPr>
        <p:blipFill rotWithShape="1">
          <a:blip r:embed="rId3">
            <a:extLst>
              <a:ext uri="{28A0092B-C50C-407E-A947-70E740481C1C}">
                <a14:useLocalDpi xmlns:a14="http://schemas.microsoft.com/office/drawing/2010/main" val="0"/>
              </a:ext>
            </a:extLst>
          </a:blip>
          <a:srcRect l="18126" t="16858" r="7220"/>
          <a:stretch/>
        </p:blipFill>
        <p:spPr>
          <a:xfrm>
            <a:off x="5433849" y="0"/>
            <a:ext cx="6842233" cy="6858000"/>
          </a:xfrm>
          <a:prstGeom prst="rect">
            <a:avLst/>
          </a:prstGeom>
        </p:spPr>
      </p:pic>
      <p:sp>
        <p:nvSpPr>
          <p:cNvPr id="33" name="BlokTextu 32">
            <a:extLst>
              <a:ext uri="{FF2B5EF4-FFF2-40B4-BE49-F238E27FC236}">
                <a16:creationId xmlns:a16="http://schemas.microsoft.com/office/drawing/2014/main" id="{9518F9C7-9E68-4D49-8E8D-1CA04C9FAED8}"/>
              </a:ext>
            </a:extLst>
          </p:cNvPr>
          <p:cNvSpPr txBox="1"/>
          <p:nvPr/>
        </p:nvSpPr>
        <p:spPr>
          <a:xfrm>
            <a:off x="0" y="170965"/>
            <a:ext cx="5349766" cy="6857711"/>
          </a:xfrm>
          <a:prstGeom prst="rect">
            <a:avLst/>
          </a:prstGeom>
          <a:noFill/>
        </p:spPr>
        <p:txBody>
          <a:bodyPr wrap="square">
            <a:spAutoFit/>
          </a:bodyPr>
          <a:lstStyle/>
          <a:p>
            <a:pPr algn="just">
              <a:lnSpc>
                <a:spcPct val="107000"/>
              </a:lnSpc>
              <a:spcAft>
                <a:spcPts val="800"/>
              </a:spcAft>
            </a:pPr>
            <a:r>
              <a:rPr lang="sk-SK" sz="1400" b="1" dirty="0">
                <a:effectLst/>
                <a:latin typeface="Times New Roman" panose="02020603050405020304" pitchFamily="18" charset="0"/>
                <a:ea typeface="Calibri" panose="020F0502020204030204" pitchFamily="34" charset="0"/>
                <a:cs typeface="Times New Roman" panose="02020603050405020304" pitchFamily="18" charset="0"/>
              </a:rPr>
              <a:t>PRÍSADY NA LOJOVÚ GUĽU:</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500 gramov nesolenej bravčovej masti</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3 hrste slnečnicových semienok</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1 hrsť orechov (vlašské, lieskové)</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pol hrste strúhanky</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1 hrsť bobúľ (jarabina, rakytník…)</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formička na odliatie lojovej gule alebo </a:t>
            </a:r>
            <a:r>
              <a:rPr lang="sk-SK" sz="1400" dirty="0" err="1">
                <a:effectLst/>
                <a:latin typeface="Times New Roman" panose="02020603050405020304" pitchFamily="18" charset="0"/>
                <a:ea typeface="Calibri" panose="020F0502020204030204" pitchFamily="34" charset="0"/>
                <a:cs typeface="Times New Roman" panose="02020603050405020304" pitchFamily="18" charset="0"/>
              </a:rPr>
              <a:t>kelímok</a:t>
            </a: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 z jogurtu</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sieťka (napríklad z citrónov alebo z </a:t>
            </a:r>
            <a:r>
              <a:rPr lang="sk-SK" sz="1400" dirty="0" err="1">
                <a:effectLst/>
                <a:latin typeface="Times New Roman" panose="02020603050405020304" pitchFamily="18" charset="0"/>
                <a:ea typeface="Calibri" panose="020F0502020204030204" pitchFamily="34" charset="0"/>
                <a:cs typeface="Times New Roman" panose="02020603050405020304" pitchFamily="18" charset="0"/>
              </a:rPr>
              <a:t>pomela</a:t>
            </a: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sk-SK" sz="1400" b="1" dirty="0">
                <a:effectLst/>
                <a:latin typeface="Times New Roman" panose="02020603050405020304" pitchFamily="18" charset="0"/>
                <a:ea typeface="Calibri" panose="020F0502020204030204" pitchFamily="34" charset="0"/>
                <a:cs typeface="Times New Roman" panose="02020603050405020304" pitchFamily="18" charset="0"/>
              </a:rPr>
              <a:t>UPOZORNENIE: Všetky suroviny použite nesolené a nepražené! Solenými by ste vtáčikom spôsobili zdravotné ťažkosti.</a:t>
            </a:r>
          </a:p>
          <a:p>
            <a:pPr algn="just">
              <a:lnSpc>
                <a:spcPct val="107000"/>
              </a:lnSpc>
              <a:spcAft>
                <a:spcPts val="800"/>
              </a:spcAft>
            </a:pPr>
            <a:r>
              <a:rPr lang="sk-SK" sz="1400" b="1" dirty="0">
                <a:effectLst/>
                <a:latin typeface="Times New Roman" panose="02020603050405020304" pitchFamily="18" charset="0"/>
                <a:ea typeface="Calibri" panose="020F0502020204030204" pitchFamily="34" charset="0"/>
                <a:cs typeface="Times New Roman" panose="02020603050405020304" pitchFamily="18" charset="0"/>
              </a:rPr>
              <a:t>POSTUP VÝROBY LOJOVEJ GULE:</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1. Vo vodnom kúpeli pomaly rozpustite bravčovú masť.</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2. Do misky s masťou pridajte slnečnicové semienka, zmes orechov, strúhanku či drobné bobuľovité ovocie.</a:t>
            </a:r>
          </a:p>
          <a:p>
            <a:pPr algn="just">
              <a:lnSpc>
                <a:spcPct val="107000"/>
              </a:lnSpc>
              <a:spcAft>
                <a:spcPts val="800"/>
              </a:spcAft>
            </a:pP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3. Zmes nechajte mierne vychladnúť. Následne ju prelejte do formičky. Ak guľatú formičku nemáte, svoj účel kŕmidlo splní aj v </a:t>
            </a:r>
            <a:r>
              <a:rPr lang="sk-SK" sz="1400" dirty="0" err="1">
                <a:effectLst/>
                <a:latin typeface="Times New Roman" panose="02020603050405020304" pitchFamily="18" charset="0"/>
                <a:ea typeface="Calibri" panose="020F0502020204030204" pitchFamily="34" charset="0"/>
                <a:cs typeface="Times New Roman" panose="02020603050405020304" pitchFamily="18" charset="0"/>
              </a:rPr>
              <a:t>kelímku</a:t>
            </a:r>
            <a:r>
              <a:rPr lang="sk-SK" sz="1400" dirty="0">
                <a:effectLst/>
                <a:latin typeface="Times New Roman" panose="02020603050405020304" pitchFamily="18" charset="0"/>
                <a:ea typeface="Calibri" panose="020F0502020204030204" pitchFamily="34" charset="0"/>
                <a:cs typeface="Times New Roman" panose="02020603050405020304" pitchFamily="18" charset="0"/>
              </a:rPr>
              <a:t> od jogurtu.</a:t>
            </a:r>
          </a:p>
          <a:p>
            <a:pPr algn="just"/>
            <a:r>
              <a:rPr lang="sk-SK" sz="1400" dirty="0">
                <a:effectLst/>
                <a:latin typeface="Times New Roman" panose="02020603050405020304" pitchFamily="18" charset="0"/>
                <a:ea typeface="Calibri" panose="020F0502020204030204" pitchFamily="34" charset="0"/>
                <a:cs typeface="Times New Roman" panose="02020603050405020304" pitchFamily="18" charset="0"/>
              </a:rPr>
              <a:t>4. Po úplnom stuhnutí lojovú hmotu opatrne vyklopte z formy (pôjde vám to ľahšie, ak ju jemne zohrejete v rukách). Hotovú pochúťku zabaľte do sieťky a zaveste na konár stromu alebo na balkón. </a:t>
            </a:r>
            <a:r>
              <a:rPr lang="sk-SK" sz="1400" dirty="0">
                <a:latin typeface="Times New Roman" panose="02020603050405020304" pitchFamily="18" charset="0"/>
                <a:cs typeface="Times New Roman" panose="02020603050405020304" pitchFamily="18" charset="0"/>
              </a:rPr>
              <a:t>Loj nemusíte z formičky vyklápať. Môžete ho nechať stuhnúť napríklad v črepníku, ktorý na strom následne zavesíte otvorom dole, alebo v časti kokosového orecha. </a:t>
            </a:r>
          </a:p>
          <a:p>
            <a:pPr>
              <a:lnSpc>
                <a:spcPct val="107000"/>
              </a:lnSpc>
              <a:spcAft>
                <a:spcPts val="800"/>
              </a:spcAft>
            </a:pPr>
            <a:endParaRPr lang="sk-SK"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BlokTextu 15">
            <a:extLst>
              <a:ext uri="{FF2B5EF4-FFF2-40B4-BE49-F238E27FC236}">
                <a16:creationId xmlns:a16="http://schemas.microsoft.com/office/drawing/2014/main" id="{58B3A646-F9A1-4A99-9B72-BB106F67DD32}"/>
              </a:ext>
            </a:extLst>
          </p:cNvPr>
          <p:cNvSpPr txBox="1"/>
          <p:nvPr/>
        </p:nvSpPr>
        <p:spPr>
          <a:xfrm>
            <a:off x="7546427" y="6073030"/>
            <a:ext cx="2316660" cy="461665"/>
          </a:xfrm>
          <a:prstGeom prst="rect">
            <a:avLst/>
          </a:prstGeom>
          <a:noFill/>
        </p:spPr>
        <p:txBody>
          <a:bodyPr wrap="none" rtlCol="0">
            <a:spAutoFit/>
          </a:bodyPr>
          <a:lstStyle/>
          <a:p>
            <a:r>
              <a:rPr lang="sk-SK" sz="2400" dirty="0">
                <a:solidFill>
                  <a:schemeClr val="bg1"/>
                </a:solidFill>
                <a:latin typeface="Times New Roman" panose="02020603050405020304" pitchFamily="18" charset="0"/>
                <a:cs typeface="Times New Roman" panose="02020603050405020304" pitchFamily="18" charset="0"/>
              </a:rPr>
              <a:t>LOJOVÁ GUĽA</a:t>
            </a:r>
          </a:p>
        </p:txBody>
      </p:sp>
    </p:spTree>
    <p:extLst>
      <p:ext uri="{BB962C8B-B14F-4D97-AF65-F5344CB8AC3E}">
        <p14:creationId xmlns:p14="http://schemas.microsoft.com/office/powerpoint/2010/main" val="3852021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t="-13000" b="-13000"/>
          </a:stretch>
        </a:blipFill>
        <a:effectLst/>
      </p:bgPr>
    </p:bg>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854AB66E-A4F3-4826-8467-833754443DF0}"/>
              </a:ext>
            </a:extLst>
          </p:cNvPr>
          <p:cNvSpPr txBox="1"/>
          <p:nvPr/>
        </p:nvSpPr>
        <p:spPr>
          <a:xfrm>
            <a:off x="-69345" y="0"/>
            <a:ext cx="5118538" cy="7294305"/>
          </a:xfrm>
          <a:prstGeom prst="rect">
            <a:avLst/>
          </a:prstGeom>
          <a:noFill/>
        </p:spPr>
        <p:txBody>
          <a:bodyPr wrap="square">
            <a:spAutoFit/>
          </a:bodyPr>
          <a:lstStyle/>
          <a:p>
            <a:pPr algn="just"/>
            <a:r>
              <a:rPr lang="sk-SK" b="1" dirty="0">
                <a:latin typeface="Times New Roman" panose="02020603050405020304" pitchFamily="18" charset="0"/>
                <a:cs typeface="Times New Roman" panose="02020603050405020304" pitchFamily="18" charset="0"/>
              </a:rPr>
              <a:t>Budete potrebovať:</a:t>
            </a:r>
            <a:r>
              <a:rPr lang="sk-SK" dirty="0">
                <a:latin typeface="Times New Roman" panose="02020603050405020304" pitchFamily="18" charset="0"/>
                <a:cs typeface="Times New Roman" panose="02020603050405020304" pitchFamily="18" charset="0"/>
              </a:rPr>
              <a:t> kokosový orech, pílku na železo, alebo inú pílku s malými zúbkami, nôž , vŕtačku, jutový špagát, loj, rôzne semená – proso, slnečnica, pšenica.</a:t>
            </a:r>
          </a:p>
          <a:p>
            <a:pPr algn="just"/>
            <a:r>
              <a:rPr lang="sk-SK" b="1" dirty="0">
                <a:latin typeface="Times New Roman" panose="02020603050405020304" pitchFamily="18" charset="0"/>
                <a:cs typeface="Times New Roman" panose="02020603050405020304" pitchFamily="18" charset="0"/>
              </a:rPr>
              <a:t>Postup:</a:t>
            </a:r>
          </a:p>
          <a:p>
            <a:pPr algn="just"/>
            <a:r>
              <a:rPr lang="sk-SK" dirty="0">
                <a:effectLst/>
                <a:latin typeface="Times New Roman" panose="02020603050405020304" pitchFamily="18" charset="0"/>
                <a:cs typeface="Times New Roman" panose="02020603050405020304" pitchFamily="18" charset="0"/>
              </a:rPr>
              <a:t>Najskôr urobte do orecha dierky a vylejte kokosové mlieko. Potom z neho opatrne vyrežte približne jednu štvrtinu. </a:t>
            </a:r>
          </a:p>
          <a:p>
            <a:pPr algn="just"/>
            <a:r>
              <a:rPr lang="sk-SK" dirty="0">
                <a:effectLst/>
                <a:latin typeface="Times New Roman" panose="02020603050405020304" pitchFamily="18" charset="0"/>
                <a:cs typeface="Times New Roman" panose="02020603050405020304" pitchFamily="18" charset="0"/>
              </a:rPr>
              <a:t>Stačí, ak v vodorovne aj zvislo zarežete do orecha tak, aby sa rezy pekne stretli v jednej osi.</a:t>
            </a:r>
          </a:p>
          <a:p>
            <a:pPr algn="just"/>
            <a:r>
              <a:rPr lang="sk-SK" dirty="0">
                <a:effectLst/>
                <a:latin typeface="Times New Roman" panose="02020603050405020304" pitchFamily="18" charset="0"/>
                <a:cs typeface="Times New Roman" panose="02020603050405020304" pitchFamily="18" charset="0"/>
              </a:rPr>
              <a:t>Orech otvorte a vydlabte. Z vyrezanej časti orecha urobíte praktickú striešku, ak do nej navŕtate dierky a pri spájaní špagátom striešku jednoducho pripevníte ku kŕmidlu. Nechajte si špagát dostatočne dlhý, aby ste hotové kŕmidlo mohli pohodlne zavesiť.</a:t>
            </a:r>
            <a:endParaRPr lang="sk-SK" dirty="0">
              <a:latin typeface="Times New Roman" panose="02020603050405020304" pitchFamily="18" charset="0"/>
              <a:cs typeface="Times New Roman" panose="02020603050405020304" pitchFamily="18" charset="0"/>
            </a:endParaRPr>
          </a:p>
          <a:p>
            <a:pPr algn="just"/>
            <a:r>
              <a:rPr lang="sk-SK" dirty="0">
                <a:effectLst/>
                <a:latin typeface="Times New Roman" panose="02020603050405020304" pitchFamily="18" charset="0"/>
                <a:cs typeface="Times New Roman" panose="02020603050405020304" pitchFamily="18" charset="0"/>
              </a:rPr>
              <a:t>Loj nakrájate na kúsky a premiešajte so semienkami. Takto pripravenú zmes vtlačte napevno do orecha tak, aby zostala voľná iba chýbajúca štvrtina. </a:t>
            </a:r>
          </a:p>
          <a:p>
            <a:pPr algn="just"/>
            <a:r>
              <a:rPr lang="sk-SK" dirty="0">
                <a:effectLst/>
                <a:latin typeface="Times New Roman" panose="02020603050405020304" pitchFamily="18" charset="0"/>
                <a:cs typeface="Times New Roman" panose="02020603050405020304" pitchFamily="18" charset="0"/>
              </a:rPr>
              <a:t>Jednoduché, prírodné, malé kŕmidlo u  len zaveste do koruny stromu. Dbajte, aby sa k nemu nedostali mačky. A ak ste kŕmidlo zavesili blízko okna, skoro zbadáte, že vaša práca nevyšla navnivoč.</a:t>
            </a:r>
          </a:p>
          <a:p>
            <a:pPr algn="just"/>
            <a:r>
              <a:rPr lang="sk-SK" dirty="0">
                <a:latin typeface="Times New Roman" panose="02020603050405020304" pitchFamily="18" charset="0"/>
                <a:cs typeface="Times New Roman" panose="02020603050405020304" pitchFamily="18" charset="0"/>
                <a:hlinkClick r:id="rId4"/>
              </a:rPr>
              <a:t>https://zahradkar.pluska.sk/gal/okrasna-zahrada/vyrobte-eko-krmidlo-pre-vtaky-kokosoveho-orecha/9</a:t>
            </a:r>
            <a:endParaRPr lang="sk-SK" dirty="0">
              <a:latin typeface="Times New Roman" panose="02020603050405020304" pitchFamily="18" charset="0"/>
              <a:cs typeface="Times New Roman" panose="02020603050405020304" pitchFamily="18" charset="0"/>
            </a:endParaRPr>
          </a:p>
          <a:p>
            <a:pPr algn="just"/>
            <a:endParaRPr lang="sk-SK" dirty="0">
              <a:latin typeface="Times New Roman" panose="02020603050405020304" pitchFamily="18" charset="0"/>
              <a:cs typeface="Times New Roman" panose="02020603050405020304" pitchFamily="18" charset="0"/>
            </a:endParaRPr>
          </a:p>
        </p:txBody>
      </p:sp>
      <p:pic>
        <p:nvPicPr>
          <p:cNvPr id="7" name="Obrázok 6">
            <a:extLst>
              <a:ext uri="{FF2B5EF4-FFF2-40B4-BE49-F238E27FC236}">
                <a16:creationId xmlns:a16="http://schemas.microsoft.com/office/drawing/2014/main" id="{0633F7E2-E5F6-4F50-8687-CF285006EA30}"/>
              </a:ext>
            </a:extLst>
          </p:cNvPr>
          <p:cNvPicPr>
            <a:picLocks noChangeAspect="1"/>
          </p:cNvPicPr>
          <p:nvPr/>
        </p:nvPicPr>
        <p:blipFill rotWithShape="1">
          <a:blip r:embed="rId5"/>
          <a:srcRect l="22226" r="4881"/>
          <a:stretch/>
        </p:blipFill>
        <p:spPr>
          <a:xfrm>
            <a:off x="5049193" y="63892"/>
            <a:ext cx="1880696" cy="2146932"/>
          </a:xfrm>
          <a:prstGeom prst="rect">
            <a:avLst/>
          </a:prstGeom>
        </p:spPr>
      </p:pic>
      <p:pic>
        <p:nvPicPr>
          <p:cNvPr id="9" name="Obrázok 8">
            <a:extLst>
              <a:ext uri="{FF2B5EF4-FFF2-40B4-BE49-F238E27FC236}">
                <a16:creationId xmlns:a16="http://schemas.microsoft.com/office/drawing/2014/main" id="{ACC44F4E-BC2B-4601-8A08-8D72BF32B253}"/>
              </a:ext>
            </a:extLst>
          </p:cNvPr>
          <p:cNvPicPr>
            <a:picLocks noChangeAspect="1"/>
          </p:cNvPicPr>
          <p:nvPr/>
        </p:nvPicPr>
        <p:blipFill>
          <a:blip r:embed="rId6"/>
          <a:stretch>
            <a:fillRect/>
          </a:stretch>
        </p:blipFill>
        <p:spPr>
          <a:xfrm>
            <a:off x="5069905" y="4531664"/>
            <a:ext cx="1907191" cy="2146932"/>
          </a:xfrm>
          <a:prstGeom prst="rect">
            <a:avLst/>
          </a:prstGeom>
        </p:spPr>
      </p:pic>
      <p:pic>
        <p:nvPicPr>
          <p:cNvPr id="11" name="Obrázok 10">
            <a:extLst>
              <a:ext uri="{FF2B5EF4-FFF2-40B4-BE49-F238E27FC236}">
                <a16:creationId xmlns:a16="http://schemas.microsoft.com/office/drawing/2014/main" id="{C3A62D60-3D55-452E-8004-6E2C3DC81DCE}"/>
              </a:ext>
            </a:extLst>
          </p:cNvPr>
          <p:cNvPicPr>
            <a:picLocks noChangeAspect="1"/>
          </p:cNvPicPr>
          <p:nvPr/>
        </p:nvPicPr>
        <p:blipFill>
          <a:blip r:embed="rId7"/>
          <a:stretch>
            <a:fillRect/>
          </a:stretch>
        </p:blipFill>
        <p:spPr>
          <a:xfrm>
            <a:off x="7474243" y="63892"/>
            <a:ext cx="1906013" cy="2145568"/>
          </a:xfrm>
          <a:prstGeom prst="rect">
            <a:avLst/>
          </a:prstGeom>
        </p:spPr>
      </p:pic>
      <p:pic>
        <p:nvPicPr>
          <p:cNvPr id="13" name="Obrázok 12">
            <a:extLst>
              <a:ext uri="{FF2B5EF4-FFF2-40B4-BE49-F238E27FC236}">
                <a16:creationId xmlns:a16="http://schemas.microsoft.com/office/drawing/2014/main" id="{092C407D-8862-45A3-8100-18384F8C4F41}"/>
              </a:ext>
            </a:extLst>
          </p:cNvPr>
          <p:cNvPicPr>
            <a:picLocks noChangeAspect="1"/>
          </p:cNvPicPr>
          <p:nvPr/>
        </p:nvPicPr>
        <p:blipFill>
          <a:blip r:embed="rId8"/>
          <a:stretch>
            <a:fillRect/>
          </a:stretch>
        </p:blipFill>
        <p:spPr>
          <a:xfrm>
            <a:off x="7490140" y="2322055"/>
            <a:ext cx="1901067" cy="2145568"/>
          </a:xfrm>
          <a:prstGeom prst="rect">
            <a:avLst/>
          </a:prstGeom>
        </p:spPr>
      </p:pic>
      <p:pic>
        <p:nvPicPr>
          <p:cNvPr id="15" name="Obrázok 14">
            <a:extLst>
              <a:ext uri="{FF2B5EF4-FFF2-40B4-BE49-F238E27FC236}">
                <a16:creationId xmlns:a16="http://schemas.microsoft.com/office/drawing/2014/main" id="{2C85A17A-81E5-4F9E-917D-4CCE6A990F2B}"/>
              </a:ext>
            </a:extLst>
          </p:cNvPr>
          <p:cNvPicPr>
            <a:picLocks noChangeAspect="1"/>
          </p:cNvPicPr>
          <p:nvPr/>
        </p:nvPicPr>
        <p:blipFill>
          <a:blip r:embed="rId9"/>
          <a:stretch>
            <a:fillRect/>
          </a:stretch>
        </p:blipFill>
        <p:spPr>
          <a:xfrm>
            <a:off x="9710234" y="2178517"/>
            <a:ext cx="2330643" cy="3492736"/>
          </a:xfrm>
          <a:prstGeom prst="rect">
            <a:avLst/>
          </a:prstGeom>
        </p:spPr>
      </p:pic>
      <p:pic>
        <p:nvPicPr>
          <p:cNvPr id="17" name="Obrázok 16">
            <a:extLst>
              <a:ext uri="{FF2B5EF4-FFF2-40B4-BE49-F238E27FC236}">
                <a16:creationId xmlns:a16="http://schemas.microsoft.com/office/drawing/2014/main" id="{7CF3D69A-E803-486F-A58F-062DF3433A8C}"/>
              </a:ext>
            </a:extLst>
          </p:cNvPr>
          <p:cNvPicPr>
            <a:picLocks noChangeAspect="1"/>
          </p:cNvPicPr>
          <p:nvPr/>
        </p:nvPicPr>
        <p:blipFill>
          <a:blip r:embed="rId10"/>
          <a:stretch>
            <a:fillRect/>
          </a:stretch>
        </p:blipFill>
        <p:spPr>
          <a:xfrm>
            <a:off x="5069905" y="2326942"/>
            <a:ext cx="1901067" cy="2146932"/>
          </a:xfrm>
          <a:prstGeom prst="rect">
            <a:avLst/>
          </a:prstGeom>
        </p:spPr>
      </p:pic>
      <p:pic>
        <p:nvPicPr>
          <p:cNvPr id="19" name="Obrázok 18">
            <a:extLst>
              <a:ext uri="{FF2B5EF4-FFF2-40B4-BE49-F238E27FC236}">
                <a16:creationId xmlns:a16="http://schemas.microsoft.com/office/drawing/2014/main" id="{5F93A1F4-45C7-4D8F-A7D7-CC1F5076ABC8}"/>
              </a:ext>
            </a:extLst>
          </p:cNvPr>
          <p:cNvPicPr>
            <a:picLocks noChangeAspect="1"/>
          </p:cNvPicPr>
          <p:nvPr/>
        </p:nvPicPr>
        <p:blipFill rotWithShape="1">
          <a:blip r:embed="rId11"/>
          <a:srcRect l="16771"/>
          <a:stretch/>
        </p:blipFill>
        <p:spPr>
          <a:xfrm>
            <a:off x="7550759" y="4559672"/>
            <a:ext cx="1864046" cy="2118924"/>
          </a:xfrm>
          <a:prstGeom prst="rect">
            <a:avLst/>
          </a:prstGeom>
        </p:spPr>
      </p:pic>
      <p:pic>
        <p:nvPicPr>
          <p:cNvPr id="21" name="Obrázok 20">
            <a:extLst>
              <a:ext uri="{FF2B5EF4-FFF2-40B4-BE49-F238E27FC236}">
                <a16:creationId xmlns:a16="http://schemas.microsoft.com/office/drawing/2014/main" id="{6D35ACD2-D130-4F92-956C-57F00E98D6D5}"/>
              </a:ext>
            </a:extLst>
          </p:cNvPr>
          <p:cNvPicPr>
            <a:picLocks noChangeAspect="1"/>
          </p:cNvPicPr>
          <p:nvPr/>
        </p:nvPicPr>
        <p:blipFill>
          <a:blip r:embed="rId12"/>
          <a:stretch>
            <a:fillRect/>
          </a:stretch>
        </p:blipFill>
        <p:spPr>
          <a:xfrm>
            <a:off x="9909756" y="0"/>
            <a:ext cx="1747553" cy="2051787"/>
          </a:xfrm>
          <a:prstGeom prst="rect">
            <a:avLst/>
          </a:prstGeom>
        </p:spPr>
      </p:pic>
      <p:sp>
        <p:nvSpPr>
          <p:cNvPr id="23" name="BlokTextu 22">
            <a:extLst>
              <a:ext uri="{FF2B5EF4-FFF2-40B4-BE49-F238E27FC236}">
                <a16:creationId xmlns:a16="http://schemas.microsoft.com/office/drawing/2014/main" id="{143E01EA-AFD4-4145-9BAC-264F6CBFA16E}"/>
              </a:ext>
            </a:extLst>
          </p:cNvPr>
          <p:cNvSpPr txBox="1"/>
          <p:nvPr/>
        </p:nvSpPr>
        <p:spPr>
          <a:xfrm>
            <a:off x="6532833" y="1812300"/>
            <a:ext cx="252248" cy="369332"/>
          </a:xfrm>
          <a:prstGeom prst="rect">
            <a:avLst/>
          </a:prstGeom>
          <a:noFill/>
        </p:spPr>
        <p:txBody>
          <a:bodyPr wrap="square" rtlCol="0">
            <a:spAutoFit/>
          </a:bodyPr>
          <a:lstStyle/>
          <a:p>
            <a:r>
              <a:rPr lang="sk-SK" dirty="0"/>
              <a:t>1</a:t>
            </a:r>
          </a:p>
        </p:txBody>
      </p:sp>
      <p:sp>
        <p:nvSpPr>
          <p:cNvPr id="24" name="BlokTextu 23">
            <a:extLst>
              <a:ext uri="{FF2B5EF4-FFF2-40B4-BE49-F238E27FC236}">
                <a16:creationId xmlns:a16="http://schemas.microsoft.com/office/drawing/2014/main" id="{E735724E-9C2F-4CCE-BC1F-1D7166A5D605}"/>
              </a:ext>
            </a:extLst>
          </p:cNvPr>
          <p:cNvSpPr txBox="1"/>
          <p:nvPr/>
        </p:nvSpPr>
        <p:spPr>
          <a:xfrm>
            <a:off x="6565671" y="4073127"/>
            <a:ext cx="252248" cy="369332"/>
          </a:xfrm>
          <a:prstGeom prst="rect">
            <a:avLst/>
          </a:prstGeom>
          <a:noFill/>
        </p:spPr>
        <p:txBody>
          <a:bodyPr wrap="square" rtlCol="0">
            <a:spAutoFit/>
          </a:bodyPr>
          <a:lstStyle/>
          <a:p>
            <a:r>
              <a:rPr lang="sk-SK" dirty="0"/>
              <a:t>2</a:t>
            </a:r>
          </a:p>
        </p:txBody>
      </p:sp>
      <p:sp>
        <p:nvSpPr>
          <p:cNvPr id="26" name="BlokTextu 25">
            <a:extLst>
              <a:ext uri="{FF2B5EF4-FFF2-40B4-BE49-F238E27FC236}">
                <a16:creationId xmlns:a16="http://schemas.microsoft.com/office/drawing/2014/main" id="{66945D8D-8F3F-49BA-976C-DDBC03161E33}"/>
              </a:ext>
            </a:extLst>
          </p:cNvPr>
          <p:cNvSpPr txBox="1"/>
          <p:nvPr/>
        </p:nvSpPr>
        <p:spPr>
          <a:xfrm>
            <a:off x="6657651" y="6309264"/>
            <a:ext cx="252248" cy="369332"/>
          </a:xfrm>
          <a:prstGeom prst="rect">
            <a:avLst/>
          </a:prstGeom>
          <a:noFill/>
        </p:spPr>
        <p:txBody>
          <a:bodyPr wrap="square" rtlCol="0">
            <a:spAutoFit/>
          </a:bodyPr>
          <a:lstStyle/>
          <a:p>
            <a:r>
              <a:rPr lang="sk-SK" dirty="0"/>
              <a:t>3</a:t>
            </a:r>
          </a:p>
        </p:txBody>
      </p:sp>
      <p:sp>
        <p:nvSpPr>
          <p:cNvPr id="27" name="BlokTextu 26">
            <a:extLst>
              <a:ext uri="{FF2B5EF4-FFF2-40B4-BE49-F238E27FC236}">
                <a16:creationId xmlns:a16="http://schemas.microsoft.com/office/drawing/2014/main" id="{0CE88818-8364-4E45-818A-48F684A4669C}"/>
              </a:ext>
            </a:extLst>
          </p:cNvPr>
          <p:cNvSpPr txBox="1"/>
          <p:nvPr/>
        </p:nvSpPr>
        <p:spPr>
          <a:xfrm>
            <a:off x="9002764" y="4098291"/>
            <a:ext cx="252248" cy="369332"/>
          </a:xfrm>
          <a:prstGeom prst="rect">
            <a:avLst/>
          </a:prstGeom>
          <a:noFill/>
        </p:spPr>
        <p:txBody>
          <a:bodyPr wrap="square" rtlCol="0">
            <a:spAutoFit/>
          </a:bodyPr>
          <a:lstStyle/>
          <a:p>
            <a:r>
              <a:rPr lang="sk-SK" dirty="0"/>
              <a:t>5</a:t>
            </a:r>
          </a:p>
        </p:txBody>
      </p:sp>
      <p:sp>
        <p:nvSpPr>
          <p:cNvPr id="28" name="BlokTextu 27">
            <a:extLst>
              <a:ext uri="{FF2B5EF4-FFF2-40B4-BE49-F238E27FC236}">
                <a16:creationId xmlns:a16="http://schemas.microsoft.com/office/drawing/2014/main" id="{8B0952FD-FC92-4115-ADE5-2830704C326A}"/>
              </a:ext>
            </a:extLst>
          </p:cNvPr>
          <p:cNvSpPr txBox="1"/>
          <p:nvPr/>
        </p:nvSpPr>
        <p:spPr>
          <a:xfrm>
            <a:off x="9002764" y="1784555"/>
            <a:ext cx="252248" cy="369332"/>
          </a:xfrm>
          <a:prstGeom prst="rect">
            <a:avLst/>
          </a:prstGeom>
          <a:noFill/>
        </p:spPr>
        <p:txBody>
          <a:bodyPr wrap="square" rtlCol="0">
            <a:spAutoFit/>
          </a:bodyPr>
          <a:lstStyle/>
          <a:p>
            <a:r>
              <a:rPr lang="sk-SK" dirty="0"/>
              <a:t>4</a:t>
            </a:r>
          </a:p>
        </p:txBody>
      </p:sp>
      <p:sp>
        <p:nvSpPr>
          <p:cNvPr id="29" name="BlokTextu 28">
            <a:extLst>
              <a:ext uri="{FF2B5EF4-FFF2-40B4-BE49-F238E27FC236}">
                <a16:creationId xmlns:a16="http://schemas.microsoft.com/office/drawing/2014/main" id="{881E44E2-A4B2-4468-8288-11D459C12B25}"/>
              </a:ext>
            </a:extLst>
          </p:cNvPr>
          <p:cNvSpPr txBox="1"/>
          <p:nvPr/>
        </p:nvSpPr>
        <p:spPr>
          <a:xfrm>
            <a:off x="9000988" y="6243859"/>
            <a:ext cx="252248" cy="369332"/>
          </a:xfrm>
          <a:prstGeom prst="rect">
            <a:avLst/>
          </a:prstGeom>
          <a:noFill/>
        </p:spPr>
        <p:txBody>
          <a:bodyPr wrap="square" rtlCol="0">
            <a:spAutoFit/>
          </a:bodyPr>
          <a:lstStyle/>
          <a:p>
            <a:r>
              <a:rPr lang="sk-SK" dirty="0"/>
              <a:t>6</a:t>
            </a:r>
          </a:p>
        </p:txBody>
      </p:sp>
      <p:sp>
        <p:nvSpPr>
          <p:cNvPr id="32" name="BlokTextu 31">
            <a:extLst>
              <a:ext uri="{FF2B5EF4-FFF2-40B4-BE49-F238E27FC236}">
                <a16:creationId xmlns:a16="http://schemas.microsoft.com/office/drawing/2014/main" id="{F798A5FD-5DB3-44B3-8163-134A0249E540}"/>
              </a:ext>
            </a:extLst>
          </p:cNvPr>
          <p:cNvSpPr txBox="1"/>
          <p:nvPr/>
        </p:nvSpPr>
        <p:spPr>
          <a:xfrm>
            <a:off x="11568792" y="5420464"/>
            <a:ext cx="239001" cy="369332"/>
          </a:xfrm>
          <a:prstGeom prst="rect">
            <a:avLst/>
          </a:prstGeom>
          <a:noFill/>
        </p:spPr>
        <p:txBody>
          <a:bodyPr wrap="square" rtlCol="0">
            <a:spAutoFit/>
          </a:bodyPr>
          <a:lstStyle/>
          <a:p>
            <a:r>
              <a:rPr lang="sk-SK" dirty="0"/>
              <a:t>8</a:t>
            </a:r>
          </a:p>
        </p:txBody>
      </p:sp>
      <p:sp>
        <p:nvSpPr>
          <p:cNvPr id="33" name="BlokTextu 32">
            <a:extLst>
              <a:ext uri="{FF2B5EF4-FFF2-40B4-BE49-F238E27FC236}">
                <a16:creationId xmlns:a16="http://schemas.microsoft.com/office/drawing/2014/main" id="{2A7E8F81-8627-42BD-ACC2-EA5C5460C75A}"/>
              </a:ext>
            </a:extLst>
          </p:cNvPr>
          <p:cNvSpPr txBox="1"/>
          <p:nvPr/>
        </p:nvSpPr>
        <p:spPr>
          <a:xfrm>
            <a:off x="11205762" y="1840128"/>
            <a:ext cx="252248" cy="369332"/>
          </a:xfrm>
          <a:prstGeom prst="rect">
            <a:avLst/>
          </a:prstGeom>
          <a:noFill/>
        </p:spPr>
        <p:txBody>
          <a:bodyPr wrap="square" rtlCol="0">
            <a:spAutoFit/>
          </a:bodyPr>
          <a:lstStyle/>
          <a:p>
            <a:r>
              <a:rPr lang="sk-SK" dirty="0"/>
              <a:t>7</a:t>
            </a:r>
          </a:p>
        </p:txBody>
      </p:sp>
      <p:sp>
        <p:nvSpPr>
          <p:cNvPr id="34" name="BlokTextu 33">
            <a:extLst>
              <a:ext uri="{FF2B5EF4-FFF2-40B4-BE49-F238E27FC236}">
                <a16:creationId xmlns:a16="http://schemas.microsoft.com/office/drawing/2014/main" id="{A6C5EAA9-706D-47CC-B9AE-85383DAF142F}"/>
              </a:ext>
            </a:extLst>
          </p:cNvPr>
          <p:cNvSpPr txBox="1"/>
          <p:nvPr/>
        </p:nvSpPr>
        <p:spPr>
          <a:xfrm>
            <a:off x="9447498" y="6117145"/>
            <a:ext cx="2835071" cy="369332"/>
          </a:xfrm>
          <a:prstGeom prst="rect">
            <a:avLst/>
          </a:prstGeom>
          <a:noFill/>
        </p:spPr>
        <p:txBody>
          <a:bodyPr wrap="none" rtlCol="0">
            <a:spAutoFit/>
          </a:bodyPr>
          <a:lstStyle/>
          <a:p>
            <a:r>
              <a:rPr lang="sk-SK" dirty="0">
                <a:latin typeface="Times New Roman" panose="02020603050405020304" pitchFamily="18" charset="0"/>
                <a:cs typeface="Times New Roman" panose="02020603050405020304" pitchFamily="18" charset="0"/>
              </a:rPr>
              <a:t>KŔMIDLO PRE VTÁČIKY</a:t>
            </a:r>
          </a:p>
        </p:txBody>
      </p:sp>
    </p:spTree>
    <p:extLst>
      <p:ext uri="{BB962C8B-B14F-4D97-AF65-F5344CB8AC3E}">
        <p14:creationId xmlns:p14="http://schemas.microsoft.com/office/powerpoint/2010/main" val="17821257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3000" b="-13000"/>
          </a:stretch>
        </a:blipFill>
        <a:effectLst/>
      </p:bgPr>
    </p:bg>
    <p:spTree>
      <p:nvGrpSpPr>
        <p:cNvPr id="1" name=""/>
        <p:cNvGrpSpPr/>
        <p:nvPr/>
      </p:nvGrpSpPr>
      <p:grpSpPr>
        <a:xfrm>
          <a:off x="0" y="0"/>
          <a:ext cx="0" cy="0"/>
          <a:chOff x="0" y="0"/>
          <a:chExt cx="0" cy="0"/>
        </a:xfrm>
      </p:grpSpPr>
      <p:sp>
        <p:nvSpPr>
          <p:cNvPr id="5" name="BlokTextu 4">
            <a:extLst>
              <a:ext uri="{FF2B5EF4-FFF2-40B4-BE49-F238E27FC236}">
                <a16:creationId xmlns:a16="http://schemas.microsoft.com/office/drawing/2014/main" id="{C318F274-D86A-4A6F-AF04-C86AAF690F26}"/>
              </a:ext>
            </a:extLst>
          </p:cNvPr>
          <p:cNvSpPr txBox="1"/>
          <p:nvPr/>
        </p:nvSpPr>
        <p:spPr>
          <a:xfrm>
            <a:off x="241737" y="391197"/>
            <a:ext cx="10731062" cy="7017306"/>
          </a:xfrm>
          <a:prstGeom prst="rect">
            <a:avLst/>
          </a:prstGeom>
          <a:noFill/>
        </p:spPr>
        <p:txBody>
          <a:bodyPr wrap="square">
            <a:spAutoFit/>
          </a:bodyPr>
          <a:lstStyle/>
          <a:p>
            <a:pPr algn="ctr"/>
            <a:r>
              <a:rPr lang="sk-SK" b="1" dirty="0">
                <a:latin typeface="Times New Roman" panose="02020603050405020304" pitchFamily="18" charset="0"/>
                <a:cs typeface="Times New Roman" panose="02020603050405020304" pitchFamily="18" charset="0"/>
              </a:rPr>
              <a:t>ZACVIČME SI SPOLU</a:t>
            </a:r>
            <a:r>
              <a:rPr lang="sk-SK" dirty="0">
                <a:latin typeface="Times New Roman" panose="02020603050405020304" pitchFamily="18" charset="0"/>
                <a:cs typeface="Times New Roman" panose="02020603050405020304" pitchFamily="18" charset="0"/>
              </a:rPr>
              <a:t>: </a:t>
            </a:r>
          </a:p>
          <a:p>
            <a:pPr algn="just"/>
            <a:r>
              <a:rPr lang="sk-SK" dirty="0">
                <a:effectLst/>
                <a:latin typeface="Times New Roman" panose="02020603050405020304" pitchFamily="18" charset="0"/>
                <a:cs typeface="Times New Roman" panose="02020603050405020304" pitchFamily="18" charset="0"/>
              </a:rPr>
              <a:t>NA VRABCE:</a:t>
            </a:r>
          </a:p>
          <a:p>
            <a:pPr algn="just"/>
            <a:r>
              <a:rPr lang="sk-SK" dirty="0">
                <a:effectLst/>
                <a:latin typeface="Times New Roman" panose="02020603050405020304" pitchFamily="18" charset="0"/>
                <a:cs typeface="Times New Roman" panose="02020603050405020304" pitchFamily="18" charset="0"/>
              </a:rPr>
              <a:t>Deti sú voľne rozptýlené po herni alebo ihrisku. Učiteľka hovorí riekanku: Hop sa, vrabce, do dolinky, pozbierame omrvinky. Hopi, hopi, hop, vpravo, vľavo bok! Deti na jednotlivé slová vykonávajú určené činnosti. Na prvé dva verše deti voľne pobehujú po herni, na druhé dva verše deti skáču. Poznámka: neskôr, keď sa deti riekanku naučia, recitujú spolu s učiteľkou.</a:t>
            </a:r>
          </a:p>
          <a:p>
            <a:pPr algn="ctr"/>
            <a:r>
              <a:rPr lang="sk-SK" dirty="0">
                <a:latin typeface="Times New Roman" panose="02020603050405020304" pitchFamily="18" charset="0"/>
                <a:cs typeface="Times New Roman" panose="02020603050405020304" pitchFamily="18" charset="0"/>
              </a:rPr>
              <a:t>PLÁVA KAČKA PO JAZERE:</a:t>
            </a:r>
            <a:endParaRPr lang="sk-SK" dirty="0">
              <a:effectLst/>
              <a:latin typeface="Times New Roman" panose="02020603050405020304" pitchFamily="18" charset="0"/>
              <a:cs typeface="Times New Roman" panose="02020603050405020304" pitchFamily="18" charset="0"/>
            </a:endParaRPr>
          </a:p>
          <a:p>
            <a:pPr algn="just"/>
            <a:r>
              <a:rPr lang="sk-SK" dirty="0">
                <a:effectLst/>
                <a:latin typeface="Times New Roman" panose="02020603050405020304" pitchFamily="18" charset="0"/>
                <a:cs typeface="Times New Roman" panose="02020603050405020304" pitchFamily="18" charset="0"/>
              </a:rPr>
              <a:t>PLÁVA KAČKAPLÁVA KAČKA PO JAZERE, </a:t>
            </a:r>
          </a:p>
          <a:p>
            <a:pPr algn="just"/>
            <a:r>
              <a:rPr lang="sk-SK" dirty="0">
                <a:effectLst/>
                <a:latin typeface="Times New Roman" panose="02020603050405020304" pitchFamily="18" charset="0"/>
                <a:cs typeface="Times New Roman" panose="02020603050405020304" pitchFamily="18" charset="0"/>
              </a:rPr>
              <a:t>(stoj rozkročný, predklon – rukami znázorňovať plávanie) </a:t>
            </a:r>
          </a:p>
          <a:p>
            <a:pPr algn="just"/>
            <a:r>
              <a:rPr lang="sk-SK" dirty="0">
                <a:effectLst/>
                <a:latin typeface="Times New Roman" panose="02020603050405020304" pitchFamily="18" charset="0"/>
                <a:cs typeface="Times New Roman" panose="02020603050405020304" pitchFamily="18" charset="0"/>
              </a:rPr>
              <a:t>VO VODE SI ŠATY PERIE. </a:t>
            </a:r>
          </a:p>
          <a:p>
            <a:pPr algn="just"/>
            <a:r>
              <a:rPr lang="sk-SK" dirty="0">
                <a:effectLst/>
                <a:latin typeface="Times New Roman" panose="02020603050405020304" pitchFamily="18" charset="0"/>
                <a:cs typeface="Times New Roman" panose="02020603050405020304" pitchFamily="18" charset="0"/>
              </a:rPr>
              <a:t>(drep, pažami znázorňovať pranie) </a:t>
            </a:r>
          </a:p>
          <a:p>
            <a:pPr algn="just"/>
            <a:r>
              <a:rPr lang="sk-SK" dirty="0">
                <a:effectLst/>
                <a:latin typeface="Times New Roman" panose="02020603050405020304" pitchFamily="18" charset="0"/>
                <a:cs typeface="Times New Roman" panose="02020603050405020304" pitchFamily="18" charset="0"/>
              </a:rPr>
              <a:t>RYBKY SEM, RYBKY TAM, </a:t>
            </a:r>
          </a:p>
          <a:p>
            <a:pPr algn="just"/>
            <a:r>
              <a:rPr lang="sk-SK" dirty="0">
                <a:effectLst/>
                <a:latin typeface="Times New Roman" panose="02020603050405020304" pitchFamily="18" charset="0"/>
                <a:cs typeface="Times New Roman" panose="02020603050405020304" pitchFamily="18" charset="0"/>
              </a:rPr>
              <a:t>(stoj znožmý, upažiť pravou, upažiť skrčmo ľavou, vymeniť paže) </a:t>
            </a:r>
          </a:p>
          <a:p>
            <a:pPr algn="just"/>
            <a:r>
              <a:rPr lang="sk-SK" dirty="0">
                <a:effectLst/>
                <a:latin typeface="Times New Roman" panose="02020603050405020304" pitchFamily="18" charset="0"/>
                <a:cs typeface="Times New Roman" panose="02020603050405020304" pitchFamily="18" charset="0"/>
              </a:rPr>
              <a:t>JA VÁS VŠETKY POCHYTÁM. </a:t>
            </a:r>
          </a:p>
          <a:p>
            <a:pPr algn="just"/>
            <a:r>
              <a:rPr lang="sk-SK" dirty="0">
                <a:effectLst/>
                <a:latin typeface="Times New Roman" panose="02020603050405020304" pitchFamily="18" charset="0"/>
                <a:cs typeface="Times New Roman" panose="02020603050405020304" pitchFamily="18" charset="0"/>
              </a:rPr>
              <a:t>(upažiť – skrčiť upažmo, pohyby rýchlo striedať) </a:t>
            </a:r>
          </a:p>
          <a:p>
            <a:pPr algn="just"/>
            <a:r>
              <a:rPr lang="sk-SK" dirty="0">
                <a:effectLst/>
                <a:latin typeface="Times New Roman" panose="02020603050405020304" pitchFamily="18" charset="0"/>
                <a:cs typeface="Times New Roman" panose="02020603050405020304" pitchFamily="18" charset="0"/>
              </a:rPr>
              <a:t>PRIŠIEL KÁČER ŤAPI – ŤAP, </a:t>
            </a:r>
          </a:p>
          <a:p>
            <a:pPr algn="just"/>
            <a:r>
              <a:rPr lang="sk-SK" dirty="0">
                <a:effectLst/>
                <a:latin typeface="Times New Roman" panose="02020603050405020304" pitchFamily="18" charset="0"/>
                <a:cs typeface="Times New Roman" panose="02020603050405020304" pitchFamily="18" charset="0"/>
              </a:rPr>
              <a:t>(tlieskanie) </a:t>
            </a:r>
          </a:p>
          <a:p>
            <a:pPr algn="just"/>
            <a:r>
              <a:rPr lang="sk-SK" dirty="0">
                <a:effectLst/>
                <a:latin typeface="Times New Roman" panose="02020603050405020304" pitchFamily="18" charset="0"/>
                <a:cs typeface="Times New Roman" panose="02020603050405020304" pitchFamily="18" charset="0"/>
              </a:rPr>
              <a:t>DO ZOBÁČKA RYBKU HAM. </a:t>
            </a:r>
          </a:p>
          <a:p>
            <a:pPr algn="just"/>
            <a:r>
              <a:rPr lang="sk-SK" dirty="0">
                <a:effectLst/>
                <a:latin typeface="Times New Roman" panose="02020603050405020304" pitchFamily="18" charset="0"/>
                <a:cs typeface="Times New Roman" panose="02020603050405020304" pitchFamily="18" charset="0"/>
              </a:rPr>
              <a:t>(predpažiť pravú ruku nad ľavú – znázorniť klepnutie zobákom) </a:t>
            </a:r>
          </a:p>
          <a:p>
            <a:pPr algn="just"/>
            <a:r>
              <a:rPr lang="sk-SK" dirty="0">
                <a:effectLst/>
                <a:latin typeface="Times New Roman" panose="02020603050405020304" pitchFamily="18" charset="0"/>
                <a:cs typeface="Times New Roman" panose="02020603050405020304" pitchFamily="18" charset="0"/>
              </a:rPr>
              <a:t>A KLANIA SA KRÁSAVEC, </a:t>
            </a:r>
          </a:p>
          <a:p>
            <a:pPr algn="just"/>
            <a:r>
              <a:rPr lang="sk-SK" dirty="0">
                <a:effectLst/>
                <a:latin typeface="Times New Roman" panose="02020603050405020304" pitchFamily="18" charset="0"/>
                <a:cs typeface="Times New Roman" panose="02020603050405020304" pitchFamily="18" charset="0"/>
              </a:rPr>
              <a:t>(predklony) </a:t>
            </a:r>
          </a:p>
          <a:p>
            <a:pPr algn="just"/>
            <a:r>
              <a:rPr lang="sk-SK" dirty="0">
                <a:effectLst/>
                <a:latin typeface="Times New Roman" panose="02020603050405020304" pitchFamily="18" charset="0"/>
                <a:cs typeface="Times New Roman" panose="02020603050405020304" pitchFamily="18" charset="0"/>
              </a:rPr>
              <a:t>VOLÁ KAČKU NA TANEC. </a:t>
            </a:r>
          </a:p>
          <a:p>
            <a:pPr algn="just"/>
            <a:r>
              <a:rPr lang="sk-SK" dirty="0">
                <a:effectLst/>
                <a:latin typeface="Times New Roman" panose="02020603050405020304" pitchFamily="18" charset="0"/>
                <a:cs typeface="Times New Roman" panose="02020603050405020304" pitchFamily="18" charset="0"/>
              </a:rPr>
              <a:t>(voľný pohyb)</a:t>
            </a:r>
          </a:p>
          <a:p>
            <a:pPr algn="just"/>
            <a:endParaRPr lang="sk-SK" dirty="0">
              <a:effectLst/>
              <a:latin typeface="Times New Roman" panose="02020603050405020304" pitchFamily="18" charset="0"/>
              <a:cs typeface="Times New Roman" panose="02020603050405020304" pitchFamily="18" charset="0"/>
            </a:endParaRPr>
          </a:p>
          <a:p>
            <a:pPr algn="just"/>
            <a:endParaRPr lang="sk-SK" dirty="0">
              <a:latin typeface="Times New Roman" panose="02020603050405020304" pitchFamily="18" charset="0"/>
              <a:cs typeface="Times New Roman" panose="02020603050405020304" pitchFamily="18" charset="0"/>
            </a:endParaRPr>
          </a:p>
        </p:txBody>
      </p:sp>
      <p:sp>
        <p:nvSpPr>
          <p:cNvPr id="6" name="BlokTextu 5">
            <a:extLst>
              <a:ext uri="{FF2B5EF4-FFF2-40B4-BE49-F238E27FC236}">
                <a16:creationId xmlns:a16="http://schemas.microsoft.com/office/drawing/2014/main" id="{3BB1FB25-3E42-4651-A690-E95A0DAFE75A}"/>
              </a:ext>
            </a:extLst>
          </p:cNvPr>
          <p:cNvSpPr txBox="1"/>
          <p:nvPr/>
        </p:nvSpPr>
        <p:spPr>
          <a:xfrm>
            <a:off x="6235438" y="5820472"/>
            <a:ext cx="6180082" cy="646331"/>
          </a:xfrm>
          <a:prstGeom prst="rect">
            <a:avLst/>
          </a:prstGeom>
          <a:noFill/>
        </p:spPr>
        <p:txBody>
          <a:bodyPr wrap="square">
            <a:spAutoFit/>
          </a:bodyPr>
          <a:lstStyle/>
          <a:p>
            <a:r>
              <a:rPr lang="sk-SK" dirty="0">
                <a:hlinkClick r:id="rId3"/>
              </a:rPr>
              <a:t>https://www.youtube.com/watch?v=Vu5fPOGGC3c</a:t>
            </a:r>
            <a:endParaRPr lang="sk-SK" dirty="0"/>
          </a:p>
          <a:p>
            <a:r>
              <a:rPr lang="sk-SK" dirty="0"/>
              <a:t>Kliknite na odkaz (</a:t>
            </a:r>
            <a:r>
              <a:rPr lang="sk-SK" dirty="0" err="1"/>
              <a:t>ctrl+klik</a:t>
            </a:r>
            <a:r>
              <a:rPr lang="sk-SK" dirty="0"/>
              <a:t>)– </a:t>
            </a:r>
            <a:r>
              <a:rPr lang="sk-SK" dirty="0" err="1"/>
              <a:t>spievankovo</a:t>
            </a:r>
            <a:r>
              <a:rPr lang="sk-SK" dirty="0"/>
              <a:t>-pláva kačka)</a:t>
            </a:r>
          </a:p>
        </p:txBody>
      </p:sp>
    </p:spTree>
    <p:extLst>
      <p:ext uri="{BB962C8B-B14F-4D97-AF65-F5344CB8AC3E}">
        <p14:creationId xmlns:p14="http://schemas.microsoft.com/office/powerpoint/2010/main" val="3464458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a:extLst>
              <a:ext uri="{FF2B5EF4-FFF2-40B4-BE49-F238E27FC236}">
                <a16:creationId xmlns:a16="http://schemas.microsoft.com/office/drawing/2014/main" id="{906DF280-E4C5-42C2-8835-29A357116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BlokTextu 4">
            <a:extLst>
              <a:ext uri="{FF2B5EF4-FFF2-40B4-BE49-F238E27FC236}">
                <a16:creationId xmlns:a16="http://schemas.microsoft.com/office/drawing/2014/main" id="{CFBDC32E-8F1D-40B8-B940-C00F9EA27AC7}"/>
              </a:ext>
            </a:extLst>
          </p:cNvPr>
          <p:cNvSpPr txBox="1"/>
          <p:nvPr/>
        </p:nvSpPr>
        <p:spPr>
          <a:xfrm>
            <a:off x="3620813" y="551793"/>
            <a:ext cx="5239408" cy="492443"/>
          </a:xfrm>
          <a:prstGeom prst="rect">
            <a:avLst/>
          </a:prstGeom>
          <a:solidFill>
            <a:schemeClr val="bg1"/>
          </a:solidFill>
        </p:spPr>
        <p:txBody>
          <a:bodyPr wrap="square" rtlCol="0">
            <a:spAutoFit/>
          </a:bodyPr>
          <a:lstStyle/>
          <a:p>
            <a:r>
              <a:rPr lang="sk-SK" sz="2600" dirty="0">
                <a:latin typeface="Times New Roman" panose="02020603050405020304" pitchFamily="18" charset="0"/>
                <a:cs typeface="Times New Roman" panose="02020603050405020304" pitchFamily="18" charset="0"/>
              </a:rPr>
              <a:t>VYROBTE SI SÝKORKU A HÝĽA</a:t>
            </a:r>
          </a:p>
        </p:txBody>
      </p:sp>
    </p:spTree>
    <p:extLst>
      <p:ext uri="{BB962C8B-B14F-4D97-AF65-F5344CB8AC3E}">
        <p14:creationId xmlns:p14="http://schemas.microsoft.com/office/powerpoint/2010/main" val="2634254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id="{45E0803F-2E0F-4AC3-8D9E-60A0BDAE0E6B}"/>
              </a:ext>
            </a:extLst>
          </p:cNvPr>
          <p:cNvPicPr>
            <a:picLocks noChangeAspect="1"/>
          </p:cNvPicPr>
          <p:nvPr/>
        </p:nvPicPr>
        <p:blipFill rotWithShape="1">
          <a:blip r:embed="rId2">
            <a:extLst>
              <a:ext uri="{28A0092B-C50C-407E-A947-70E740481C1C}">
                <a14:useLocalDpi xmlns:a14="http://schemas.microsoft.com/office/drawing/2010/main" val="0"/>
              </a:ext>
            </a:extLst>
          </a:blip>
          <a:srcRect b="26074"/>
          <a:stretch/>
        </p:blipFill>
        <p:spPr>
          <a:xfrm>
            <a:off x="3237130" y="487679"/>
            <a:ext cx="5409030" cy="5650611"/>
          </a:xfrm>
          <a:prstGeom prst="rect">
            <a:avLst/>
          </a:prstGeom>
        </p:spPr>
      </p:pic>
    </p:spTree>
    <p:extLst>
      <p:ext uri="{BB962C8B-B14F-4D97-AF65-F5344CB8AC3E}">
        <p14:creationId xmlns:p14="http://schemas.microsoft.com/office/powerpoint/2010/main" val="544372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t="-13000" b="-13000"/>
          </a:stretch>
        </a:blipFill>
        <a:effectLst/>
      </p:bgPr>
    </p:bg>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E06E6BC6-3A16-4257-8C0B-590CE68BD72A}"/>
              </a:ext>
            </a:extLst>
          </p:cNvPr>
          <p:cNvSpPr txBox="1"/>
          <p:nvPr/>
        </p:nvSpPr>
        <p:spPr>
          <a:xfrm>
            <a:off x="2170386" y="1912884"/>
            <a:ext cx="7851227" cy="4829014"/>
          </a:xfrm>
          <a:prstGeom prst="rect">
            <a:avLst/>
          </a:prstGeom>
          <a:noFill/>
        </p:spPr>
        <p:txBody>
          <a:bodyPr wrap="square" rtlCol="0">
            <a:spAutoFit/>
          </a:bodyPr>
          <a:lstStyle/>
          <a:p>
            <a:pPr algn="ctr">
              <a:lnSpc>
                <a:spcPct val="115000"/>
              </a:lnSpc>
            </a:pPr>
            <a:r>
              <a:rPr lang="sk-SK" sz="1800" b="1" dirty="0">
                <a:solidFill>
                  <a:srgbClr val="000000"/>
                </a:solidFill>
                <a:effectLst/>
                <a:latin typeface="Cambria" panose="02040503050406030204" pitchFamily="18" charset="0"/>
                <a:ea typeface="Calibri" panose="020F0502020204030204" pitchFamily="34" charset="0"/>
                <a:cs typeface="Cambria" panose="02040503050406030204" pitchFamily="18" charset="0"/>
              </a:rPr>
              <a:t>V. REISEL – VTÁČA V ZIME</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SEDÍ VTÁČA NA HALUZI,</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NESPIEVA, LEN RONÍ SLZY.</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HLAD HO MORÍ, NEBORÁKA,</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ČO POLOŽIŤ DO ZOBÁKA?</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SEMIAČOK NIET V TRÁVE, V KRÍČKU.</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KTO BY MYSLEL NA PESNIČKU?</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VIDELI HO CHLAPCI MALÍ,</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VZÁPÄTÍ SI POVEDALI:</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„OSTANE TO VTÁČA NEMÉ?</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ZRNIEČOK MU NASYPEME.</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ABY KEĎ JAR ZLETÍ K STRÁNI,</a:t>
            </a:r>
            <a:b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b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SPIEVALO NÁM AKO VLANI.“</a:t>
            </a:r>
            <a:endParaRPr lang="sk-SK" sz="1800" dirty="0">
              <a:solidFill>
                <a:srgbClr val="000000"/>
              </a:solidFill>
              <a:effectLst/>
              <a:latin typeface="Cambria" panose="02040503050406030204" pitchFamily="18" charset="0"/>
              <a:ea typeface="Calibri" panose="020F0502020204030204" pitchFamily="34" charset="0"/>
              <a:cs typeface="Cambria" panose="02040503050406030204" pitchFamily="18" charset="0"/>
            </a:endParaRPr>
          </a:p>
          <a:p>
            <a:pPr algn="ctr">
              <a:lnSpc>
                <a:spcPct val="115000"/>
              </a:lnSpc>
            </a:pPr>
            <a:r>
              <a:rPr lang="sk-SK" sz="1800" dirty="0">
                <a:solidFill>
                  <a:srgbClr val="000000"/>
                </a:solidFill>
                <a:effectLst/>
                <a:latin typeface="Times New Roman" panose="02020603050405020304" pitchFamily="18" charset="0"/>
                <a:ea typeface="Calibri" panose="020F0502020204030204" pitchFamily="34" charset="0"/>
                <a:cs typeface="Cambria" panose="02040503050406030204" pitchFamily="18" charset="0"/>
              </a:rPr>
              <a:t> </a:t>
            </a:r>
            <a:endParaRPr lang="sk-SK" sz="1800" dirty="0">
              <a:solidFill>
                <a:srgbClr val="000000"/>
              </a:solidFill>
              <a:effectLst/>
              <a:latin typeface="Cambria" panose="02040503050406030204" pitchFamily="18" charset="0"/>
              <a:ea typeface="Calibri" panose="020F0502020204030204" pitchFamily="34" charset="0"/>
              <a:cs typeface="Cambria" panose="02040503050406030204" pitchFamily="18" charset="0"/>
            </a:endParaRPr>
          </a:p>
          <a:p>
            <a:endParaRPr lang="sk-SK" dirty="0"/>
          </a:p>
        </p:txBody>
      </p:sp>
    </p:spTree>
    <p:extLst>
      <p:ext uri="{BB962C8B-B14F-4D97-AF65-F5344CB8AC3E}">
        <p14:creationId xmlns:p14="http://schemas.microsoft.com/office/powerpoint/2010/main" val="2812947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t="-13000" b="-13000"/>
          </a:stretch>
        </a:blipFill>
        <a:effectLst/>
      </p:bgPr>
    </p:bg>
    <p:spTree>
      <p:nvGrpSpPr>
        <p:cNvPr id="1" name=""/>
        <p:cNvGrpSpPr/>
        <p:nvPr/>
      </p:nvGrpSpPr>
      <p:grpSpPr>
        <a:xfrm>
          <a:off x="0" y="0"/>
          <a:ext cx="0" cy="0"/>
          <a:chOff x="0" y="0"/>
          <a:chExt cx="0" cy="0"/>
        </a:xfrm>
      </p:grpSpPr>
      <p:sp>
        <p:nvSpPr>
          <p:cNvPr id="4" name="BlokTextu 3">
            <a:extLst>
              <a:ext uri="{FF2B5EF4-FFF2-40B4-BE49-F238E27FC236}">
                <a16:creationId xmlns:a16="http://schemas.microsoft.com/office/drawing/2014/main" id="{B675261A-D4C2-4049-A986-47B7F1F184E9}"/>
              </a:ext>
            </a:extLst>
          </p:cNvPr>
          <p:cNvSpPr txBox="1"/>
          <p:nvPr/>
        </p:nvSpPr>
        <p:spPr>
          <a:xfrm>
            <a:off x="636577" y="1976645"/>
            <a:ext cx="10632265" cy="5078313"/>
          </a:xfrm>
          <a:prstGeom prst="rect">
            <a:avLst/>
          </a:prstGeom>
          <a:noFill/>
        </p:spPr>
        <p:txBody>
          <a:bodyPr wrap="square" rtlCol="0">
            <a:spAutoFit/>
          </a:bodyPr>
          <a:lstStyle/>
          <a:p>
            <a:r>
              <a:rPr lang="sk-SK" dirty="0">
                <a:hlinkClick r:id="rId4"/>
              </a:rPr>
              <a:t>Linky:</a:t>
            </a:r>
          </a:p>
          <a:p>
            <a:r>
              <a:rPr lang="sk-SK" dirty="0">
                <a:hlinkClick r:id="rId4"/>
              </a:rPr>
              <a:t>https://urobsisam.zoznam.sk/poradna/chovatelstvo/ako-prikrmovat-vtaky-aby-prezimovali-bez-ujmy</a:t>
            </a:r>
            <a:r>
              <a:rPr lang="sk-SK" dirty="0"/>
              <a:t> - čím kŕmiť vtáčky, kto neodlieta do teplých krajín</a:t>
            </a:r>
          </a:p>
          <a:p>
            <a:r>
              <a:rPr lang="sk-SK" dirty="0">
                <a:hlinkClick r:id="rId5"/>
              </a:rPr>
              <a:t>https://blog.mall.sk/hobby/vyrobte-si-s-detmi-krmidlo-pre-vtaky-4-navody-479.html</a:t>
            </a:r>
            <a:r>
              <a:rPr lang="sk-SK" dirty="0"/>
              <a:t> výroba kŕmidla pre vtáčky </a:t>
            </a:r>
          </a:p>
          <a:p>
            <a:r>
              <a:rPr lang="sk-SK" dirty="0">
                <a:hlinkClick r:id="rId6"/>
              </a:rPr>
              <a:t>https://vsetkopredomacnost.sk/napady-do-zahrady/vyrobte-si-sami-jednoduche-krmidlo-pre-vtaky.html</a:t>
            </a:r>
            <a:r>
              <a:rPr lang="sk-SK" dirty="0"/>
              <a:t> ďalšie nápady </a:t>
            </a:r>
          </a:p>
          <a:p>
            <a:r>
              <a:rPr lang="sk-SK" dirty="0">
                <a:hlinkClick r:id="rId7"/>
              </a:rPr>
              <a:t>https://www.youtube.com/watch?v=bAbvWTFHvUA&amp;t=13s</a:t>
            </a:r>
            <a:r>
              <a:rPr lang="sk-SK" dirty="0"/>
              <a:t> – </a:t>
            </a:r>
            <a:r>
              <a:rPr lang="pl-PL" b="1" dirty="0"/>
              <a:t>Macko Uško - Odlet do teplých krajov</a:t>
            </a:r>
          </a:p>
          <a:p>
            <a:r>
              <a:rPr lang="pl-PL" b="1" dirty="0">
                <a:hlinkClick r:id="rId8"/>
              </a:rPr>
              <a:t>https://www.youtube.com/watch?v=ZwAC6FBfxQM</a:t>
            </a:r>
            <a:r>
              <a:rPr lang="pl-PL" b="1" dirty="0"/>
              <a:t> </a:t>
            </a:r>
            <a:r>
              <a:rPr lang="sk-SK" b="1" dirty="0"/>
              <a:t>Macko Uško – Záchrancovia</a:t>
            </a:r>
          </a:p>
          <a:p>
            <a:r>
              <a:rPr lang="sk-SK" b="1" dirty="0">
                <a:hlinkClick r:id="rId9"/>
              </a:rPr>
              <a:t>https://www.youtube.com/watch?v=zmHGYUETuLw</a:t>
            </a:r>
            <a:r>
              <a:rPr lang="sk-SK" b="1" dirty="0"/>
              <a:t> O škaredom káčatku (rozprávky vlka a líšky)</a:t>
            </a:r>
          </a:p>
          <a:p>
            <a:r>
              <a:rPr lang="sk-SK" b="1" dirty="0">
                <a:hlinkClick r:id="rId10"/>
              </a:rPr>
              <a:t>https://www.youtube.com/watch?v=Z0tsk1TTTGQ</a:t>
            </a:r>
            <a:r>
              <a:rPr lang="sk-SK" b="1" dirty="0"/>
              <a:t> vtáctvo v zime</a:t>
            </a:r>
          </a:p>
          <a:p>
            <a:endParaRPr lang="sk-SK" b="1" dirty="0"/>
          </a:p>
          <a:p>
            <a:r>
              <a:rPr lang="sk-SK" b="1" dirty="0"/>
              <a:t>Prezentáciu si púšťajte postupne. To, čo vás zaujalo. Z PL a </a:t>
            </a:r>
            <a:r>
              <a:rPr lang="sk-SK" b="1" dirty="0" err="1"/>
              <a:t>omaľovániek</a:t>
            </a:r>
            <a:r>
              <a:rPr lang="sk-SK" b="1" dirty="0"/>
              <a:t> si vyberte tie, ktoré sa vám páčia a zaujali Vás.</a:t>
            </a:r>
          </a:p>
          <a:p>
            <a:r>
              <a:rPr lang="pl-PL" b="1" dirty="0"/>
              <a:t>Spracovala:  Mgr. Sylvia Kompanová</a:t>
            </a:r>
          </a:p>
          <a:p>
            <a:endParaRPr lang="pl-PL" b="1" dirty="0"/>
          </a:p>
          <a:p>
            <a:endParaRPr lang="sk-SK" dirty="0"/>
          </a:p>
          <a:p>
            <a:endParaRPr lang="sk-SK" dirty="0"/>
          </a:p>
          <a:p>
            <a:endParaRPr lang="sk-SK" dirty="0"/>
          </a:p>
        </p:txBody>
      </p:sp>
      <p:sp>
        <p:nvSpPr>
          <p:cNvPr id="5" name="BlokTextu 4">
            <a:extLst>
              <a:ext uri="{FF2B5EF4-FFF2-40B4-BE49-F238E27FC236}">
                <a16:creationId xmlns:a16="http://schemas.microsoft.com/office/drawing/2014/main" id="{763AA490-B479-4D41-A205-39F917A7B8D4}"/>
              </a:ext>
            </a:extLst>
          </p:cNvPr>
          <p:cNvSpPr txBox="1"/>
          <p:nvPr/>
        </p:nvSpPr>
        <p:spPr>
          <a:xfrm>
            <a:off x="636577" y="151199"/>
            <a:ext cx="9806151" cy="1754326"/>
          </a:xfrm>
          <a:prstGeom prst="rect">
            <a:avLst/>
          </a:prstGeom>
          <a:noFill/>
        </p:spPr>
        <p:txBody>
          <a:bodyPr wrap="square" rtlCol="0">
            <a:spAutoFit/>
          </a:bodyPr>
          <a:lstStyle/>
          <a:p>
            <a:r>
              <a:rPr lang="sk-SK" dirty="0">
                <a:hlinkClick r:id="rId11"/>
              </a:rPr>
              <a:t>Zdroje:</a:t>
            </a:r>
          </a:p>
          <a:p>
            <a:r>
              <a:rPr lang="sk-SK" dirty="0">
                <a:hlinkClick r:id="rId11"/>
              </a:rPr>
              <a:t>https://zahradkar.pluska.sk/gal/okrasna-zahrada/vyrobte-eko-krmidlo-pre-vtaky-kokosoveho-orecha/9</a:t>
            </a:r>
            <a:endParaRPr lang="sk-SK" dirty="0"/>
          </a:p>
          <a:p>
            <a:r>
              <a:rPr lang="sk-SK" dirty="0">
                <a:hlinkClick r:id="rId12"/>
              </a:rPr>
              <a:t>https://magazin.temponabytok.sk/pripravte-s-detmi-pochutku-pre-vtaciky/</a:t>
            </a:r>
            <a:endParaRPr lang="sk-SK" dirty="0"/>
          </a:p>
          <a:p>
            <a:r>
              <a:rPr lang="sk-SK" dirty="0" err="1"/>
              <a:t>Foto</a:t>
            </a:r>
            <a:r>
              <a:rPr lang="sk-SK" dirty="0"/>
              <a:t> – </a:t>
            </a:r>
            <a:r>
              <a:rPr lang="sk-SK" dirty="0" err="1"/>
              <a:t>google</a:t>
            </a:r>
            <a:endParaRPr lang="sk-SK" dirty="0"/>
          </a:p>
          <a:p>
            <a:r>
              <a:rPr lang="sk-SK" dirty="0"/>
              <a:t>Básne, hádanky – zásobník triedy</a:t>
            </a:r>
          </a:p>
          <a:p>
            <a:r>
              <a:rPr lang="sk-SK" dirty="0">
                <a:hlinkClick r:id="rId13"/>
              </a:rPr>
              <a:t>https://snaturou2000.sk/rozpravka/sykorka-bielolica-sykorka-velka</a:t>
            </a:r>
            <a:r>
              <a:rPr lang="sk-SK" dirty="0"/>
              <a:t> rozprávka o sýkorke</a:t>
            </a:r>
          </a:p>
        </p:txBody>
      </p:sp>
    </p:spTree>
    <p:extLst>
      <p:ext uri="{BB962C8B-B14F-4D97-AF65-F5344CB8AC3E}">
        <p14:creationId xmlns:p14="http://schemas.microsoft.com/office/powerpoint/2010/main" val="566765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8394299C-DF12-45C8-82C9-06E96BABB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BlokTextu 4">
            <a:extLst>
              <a:ext uri="{FF2B5EF4-FFF2-40B4-BE49-F238E27FC236}">
                <a16:creationId xmlns:a16="http://schemas.microsoft.com/office/drawing/2014/main" id="{EB5A42FB-AFA2-4B80-B3A1-2584C566BEDC}"/>
              </a:ext>
            </a:extLst>
          </p:cNvPr>
          <p:cNvSpPr txBox="1"/>
          <p:nvPr/>
        </p:nvSpPr>
        <p:spPr>
          <a:xfrm>
            <a:off x="421465" y="16080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VRABEC DOMOVÝ</a:t>
            </a:r>
          </a:p>
        </p:txBody>
      </p:sp>
      <p:sp>
        <p:nvSpPr>
          <p:cNvPr id="9" name="BlokTextu 8">
            <a:extLst>
              <a:ext uri="{FF2B5EF4-FFF2-40B4-BE49-F238E27FC236}">
                <a16:creationId xmlns:a16="http://schemas.microsoft.com/office/drawing/2014/main" id="{E2486F3C-7B22-43D5-A0C4-19BFD9C5086E}"/>
              </a:ext>
            </a:extLst>
          </p:cNvPr>
          <p:cNvSpPr txBox="1"/>
          <p:nvPr/>
        </p:nvSpPr>
        <p:spPr>
          <a:xfrm>
            <a:off x="223520" y="6200894"/>
            <a:ext cx="6177280" cy="369332"/>
          </a:xfrm>
          <a:prstGeom prst="rect">
            <a:avLst/>
          </a:prstGeom>
          <a:noFill/>
        </p:spPr>
        <p:txBody>
          <a:bodyPr wrap="square">
            <a:spAutoFit/>
          </a:bodyPr>
          <a:lstStyle/>
          <a:p>
            <a:r>
              <a:rPr lang="sk-SK" dirty="0"/>
              <a:t>https://snaturou2000.sk/zivocichy/vrabec-domovy</a:t>
            </a:r>
          </a:p>
        </p:txBody>
      </p:sp>
    </p:spTree>
    <p:extLst>
      <p:ext uri="{BB962C8B-B14F-4D97-AF65-F5344CB8AC3E}">
        <p14:creationId xmlns:p14="http://schemas.microsoft.com/office/powerpoint/2010/main" val="2887495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ok 8">
            <a:extLst>
              <a:ext uri="{FF2B5EF4-FFF2-40B4-BE49-F238E27FC236}">
                <a16:creationId xmlns:a16="http://schemas.microsoft.com/office/drawing/2014/main" id="{F97EC6B3-7F6A-458C-A5E7-EB4EFEE432C9}"/>
              </a:ext>
            </a:extLst>
          </p:cNvPr>
          <p:cNvPicPr>
            <a:picLocks noChangeAspect="1"/>
          </p:cNvPicPr>
          <p:nvPr/>
        </p:nvPicPr>
        <p:blipFill rotWithShape="1">
          <a:blip r:embed="rId2"/>
          <a:srcRect l="-152" t="16909" r="8128" b="-47"/>
          <a:stretch/>
        </p:blipFill>
        <p:spPr>
          <a:xfrm>
            <a:off x="-42042" y="0"/>
            <a:ext cx="12276083" cy="6858000"/>
          </a:xfrm>
          <a:prstGeom prst="rect">
            <a:avLst/>
          </a:prstGeom>
        </p:spPr>
      </p:pic>
      <p:sp>
        <p:nvSpPr>
          <p:cNvPr id="5" name="BlokTextu 4">
            <a:extLst>
              <a:ext uri="{FF2B5EF4-FFF2-40B4-BE49-F238E27FC236}">
                <a16:creationId xmlns:a16="http://schemas.microsoft.com/office/drawing/2014/main" id="{D261EDD0-01B8-43E6-8CCF-9272C37EC3AA}"/>
              </a:ext>
            </a:extLst>
          </p:cNvPr>
          <p:cNvSpPr txBox="1"/>
          <p:nvPr/>
        </p:nvSpPr>
        <p:spPr>
          <a:xfrm>
            <a:off x="-84083" y="6348303"/>
            <a:ext cx="6516414" cy="369332"/>
          </a:xfrm>
          <a:prstGeom prst="rect">
            <a:avLst/>
          </a:prstGeom>
          <a:noFill/>
        </p:spPr>
        <p:txBody>
          <a:bodyPr wrap="square">
            <a:spAutoFit/>
          </a:bodyPr>
          <a:lstStyle/>
          <a:p>
            <a:r>
              <a:rPr lang="sk-SK" dirty="0"/>
              <a:t>https://snaturou2000.sk/zivocichy/sykorka-bielolica-sykorka-velka</a:t>
            </a:r>
          </a:p>
        </p:txBody>
      </p:sp>
      <p:sp>
        <p:nvSpPr>
          <p:cNvPr id="10" name="BlokTextu 9">
            <a:extLst>
              <a:ext uri="{FF2B5EF4-FFF2-40B4-BE49-F238E27FC236}">
                <a16:creationId xmlns:a16="http://schemas.microsoft.com/office/drawing/2014/main" id="{BEE7D49A-BEDC-4B7B-BEC1-EF009A89E282}"/>
              </a:ext>
            </a:extLst>
          </p:cNvPr>
          <p:cNvSpPr txBox="1"/>
          <p:nvPr/>
        </p:nvSpPr>
        <p:spPr>
          <a:xfrm>
            <a:off x="262758" y="140365"/>
            <a:ext cx="7756635" cy="646331"/>
          </a:xfrm>
          <a:prstGeom prst="rect">
            <a:avLst/>
          </a:prstGeom>
          <a:noFill/>
        </p:spPr>
        <p:txBody>
          <a:bodyPr wrap="square" rtlCol="0">
            <a:spAutoFit/>
          </a:bodyPr>
          <a:lstStyle/>
          <a:p>
            <a:r>
              <a:rPr lang="sk-SK" sz="3600" dirty="0">
                <a:solidFill>
                  <a:schemeClr val="bg1"/>
                </a:solidFill>
                <a:latin typeface="Times New Roman" panose="02020603050405020304" pitchFamily="18" charset="0"/>
                <a:cs typeface="Times New Roman" panose="02020603050405020304" pitchFamily="18" charset="0"/>
              </a:rPr>
              <a:t>SÝKORKA VEĽKÁ (BIELOLÍCA)</a:t>
            </a:r>
          </a:p>
        </p:txBody>
      </p:sp>
    </p:spTree>
    <p:extLst>
      <p:ext uri="{BB962C8B-B14F-4D97-AF65-F5344CB8AC3E}">
        <p14:creationId xmlns:p14="http://schemas.microsoft.com/office/powerpoint/2010/main" val="1932493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a:extLst>
              <a:ext uri="{FF2B5EF4-FFF2-40B4-BE49-F238E27FC236}">
                <a16:creationId xmlns:a16="http://schemas.microsoft.com/office/drawing/2014/main" id="{C8A07460-91B2-49AF-8140-B24B40962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BlokTextu 16">
            <a:extLst>
              <a:ext uri="{FF2B5EF4-FFF2-40B4-BE49-F238E27FC236}">
                <a16:creationId xmlns:a16="http://schemas.microsoft.com/office/drawing/2014/main" id="{EEB4ACB7-6703-416A-A8ED-78A0C63381B8}"/>
              </a:ext>
            </a:extLst>
          </p:cNvPr>
          <p:cNvSpPr txBox="1"/>
          <p:nvPr/>
        </p:nvSpPr>
        <p:spPr>
          <a:xfrm>
            <a:off x="420414" y="220718"/>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KRKAVEC ČIERNY</a:t>
            </a:r>
          </a:p>
        </p:txBody>
      </p:sp>
      <p:sp>
        <p:nvSpPr>
          <p:cNvPr id="19" name="BlokTextu 18">
            <a:extLst>
              <a:ext uri="{FF2B5EF4-FFF2-40B4-BE49-F238E27FC236}">
                <a16:creationId xmlns:a16="http://schemas.microsoft.com/office/drawing/2014/main" id="{919FD97E-7EC9-4899-AC20-EC4934C1D9E3}"/>
              </a:ext>
            </a:extLst>
          </p:cNvPr>
          <p:cNvSpPr txBox="1"/>
          <p:nvPr/>
        </p:nvSpPr>
        <p:spPr>
          <a:xfrm>
            <a:off x="0" y="6267950"/>
            <a:ext cx="6180082" cy="369332"/>
          </a:xfrm>
          <a:prstGeom prst="rect">
            <a:avLst/>
          </a:prstGeom>
          <a:noFill/>
        </p:spPr>
        <p:txBody>
          <a:bodyPr wrap="square">
            <a:spAutoFit/>
          </a:bodyPr>
          <a:lstStyle/>
          <a:p>
            <a:r>
              <a:rPr lang="sk-SK" dirty="0"/>
              <a:t>https://krrkavec.webnode.sk/druhy-/krkavec/</a:t>
            </a:r>
          </a:p>
        </p:txBody>
      </p:sp>
      <p:sp>
        <p:nvSpPr>
          <p:cNvPr id="21" name="BlokTextu 20">
            <a:extLst>
              <a:ext uri="{FF2B5EF4-FFF2-40B4-BE49-F238E27FC236}">
                <a16:creationId xmlns:a16="http://schemas.microsoft.com/office/drawing/2014/main" id="{CD2B1A00-A9C1-4824-8032-F6BDC819E19A}"/>
              </a:ext>
            </a:extLst>
          </p:cNvPr>
          <p:cNvSpPr txBox="1"/>
          <p:nvPr/>
        </p:nvSpPr>
        <p:spPr>
          <a:xfrm>
            <a:off x="6306207" y="6267950"/>
            <a:ext cx="6180082" cy="369332"/>
          </a:xfrm>
          <a:prstGeom prst="rect">
            <a:avLst/>
          </a:prstGeom>
          <a:noFill/>
        </p:spPr>
        <p:txBody>
          <a:bodyPr wrap="square">
            <a:spAutoFit/>
          </a:bodyPr>
          <a:lstStyle/>
          <a:p>
            <a:r>
              <a:rPr lang="sk-SK" dirty="0"/>
              <a:t>https://snaturou2000.sk/zivocichy/krkavec-cierny</a:t>
            </a:r>
          </a:p>
        </p:txBody>
      </p:sp>
    </p:spTree>
    <p:extLst>
      <p:ext uri="{BB962C8B-B14F-4D97-AF65-F5344CB8AC3E}">
        <p14:creationId xmlns:p14="http://schemas.microsoft.com/office/powerpoint/2010/main" val="1429764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38738A92-15E3-4C9B-BB19-C4ABFA3AA216}"/>
              </a:ext>
            </a:extLst>
          </p:cNvPr>
          <p:cNvPicPr>
            <a:picLocks noChangeAspect="1"/>
          </p:cNvPicPr>
          <p:nvPr/>
        </p:nvPicPr>
        <p:blipFill rotWithShape="1">
          <a:blip r:embed="rId2">
            <a:extLst>
              <a:ext uri="{28A0092B-C50C-407E-A947-70E740481C1C}">
                <a14:useLocalDpi xmlns:a14="http://schemas.microsoft.com/office/drawing/2010/main" val="0"/>
              </a:ext>
            </a:extLst>
          </a:blip>
          <a:srcRect t="10961"/>
          <a:stretch/>
        </p:blipFill>
        <p:spPr>
          <a:xfrm>
            <a:off x="0" y="0"/>
            <a:ext cx="12192000" cy="6858000"/>
          </a:xfrm>
          <a:prstGeom prst="rect">
            <a:avLst/>
          </a:prstGeom>
        </p:spPr>
      </p:pic>
      <p:sp>
        <p:nvSpPr>
          <p:cNvPr id="8" name="BlokTextu 7">
            <a:extLst>
              <a:ext uri="{FF2B5EF4-FFF2-40B4-BE49-F238E27FC236}">
                <a16:creationId xmlns:a16="http://schemas.microsoft.com/office/drawing/2014/main" id="{3557AE02-F950-4A57-ABA5-492F3A3EEBE9}"/>
              </a:ext>
            </a:extLst>
          </p:cNvPr>
          <p:cNvSpPr txBox="1"/>
          <p:nvPr/>
        </p:nvSpPr>
        <p:spPr>
          <a:xfrm>
            <a:off x="420414" y="220718"/>
            <a:ext cx="5065985" cy="1200329"/>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VRANA ČIERNA</a:t>
            </a:r>
          </a:p>
          <a:p>
            <a:endParaRPr lang="sk-SK" sz="3600" dirty="0">
              <a:latin typeface="Times New Roman" panose="02020603050405020304" pitchFamily="18" charset="0"/>
              <a:cs typeface="Times New Roman" panose="02020603050405020304" pitchFamily="18" charset="0"/>
            </a:endParaRPr>
          </a:p>
        </p:txBody>
      </p:sp>
      <p:sp>
        <p:nvSpPr>
          <p:cNvPr id="10" name="BlokTextu 9">
            <a:extLst>
              <a:ext uri="{FF2B5EF4-FFF2-40B4-BE49-F238E27FC236}">
                <a16:creationId xmlns:a16="http://schemas.microsoft.com/office/drawing/2014/main" id="{8A73C2BF-0735-4E1F-B2F1-2603009D15B4}"/>
              </a:ext>
            </a:extLst>
          </p:cNvPr>
          <p:cNvSpPr txBox="1"/>
          <p:nvPr/>
        </p:nvSpPr>
        <p:spPr>
          <a:xfrm>
            <a:off x="0" y="6267950"/>
            <a:ext cx="6180082" cy="369332"/>
          </a:xfrm>
          <a:prstGeom prst="rect">
            <a:avLst/>
          </a:prstGeom>
          <a:noFill/>
        </p:spPr>
        <p:txBody>
          <a:bodyPr wrap="square">
            <a:spAutoFit/>
          </a:bodyPr>
          <a:lstStyle/>
          <a:p>
            <a:r>
              <a:rPr lang="sk-SK" dirty="0"/>
              <a:t>https://krrkavec.webnode.sk/druhy-/vrany/</a:t>
            </a:r>
          </a:p>
        </p:txBody>
      </p:sp>
    </p:spTree>
    <p:extLst>
      <p:ext uri="{BB962C8B-B14F-4D97-AF65-F5344CB8AC3E}">
        <p14:creationId xmlns:p14="http://schemas.microsoft.com/office/powerpoint/2010/main" val="81239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5EAAAA06-70F5-45DB-8D78-9CCEDBD6A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BlokTextu 8">
            <a:extLst>
              <a:ext uri="{FF2B5EF4-FFF2-40B4-BE49-F238E27FC236}">
                <a16:creationId xmlns:a16="http://schemas.microsoft.com/office/drawing/2014/main" id="{6784653D-CC09-410F-97FA-6D79F66C4AA6}"/>
              </a:ext>
            </a:extLst>
          </p:cNvPr>
          <p:cNvSpPr txBox="1"/>
          <p:nvPr/>
        </p:nvSpPr>
        <p:spPr>
          <a:xfrm>
            <a:off x="147145" y="252249"/>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HAVRAN ČIERNY</a:t>
            </a:r>
          </a:p>
        </p:txBody>
      </p:sp>
      <p:sp>
        <p:nvSpPr>
          <p:cNvPr id="11" name="BlokTextu 10">
            <a:extLst>
              <a:ext uri="{FF2B5EF4-FFF2-40B4-BE49-F238E27FC236}">
                <a16:creationId xmlns:a16="http://schemas.microsoft.com/office/drawing/2014/main" id="{14B163FC-C762-4B2A-B552-CEA2D659CE97}"/>
              </a:ext>
            </a:extLst>
          </p:cNvPr>
          <p:cNvSpPr txBox="1"/>
          <p:nvPr/>
        </p:nvSpPr>
        <p:spPr>
          <a:xfrm>
            <a:off x="0" y="6321237"/>
            <a:ext cx="6180082" cy="369332"/>
          </a:xfrm>
          <a:prstGeom prst="rect">
            <a:avLst/>
          </a:prstGeom>
          <a:noFill/>
        </p:spPr>
        <p:txBody>
          <a:bodyPr wrap="square">
            <a:spAutoFit/>
          </a:bodyPr>
          <a:lstStyle/>
          <a:p>
            <a:r>
              <a:rPr lang="sk-SK" dirty="0"/>
              <a:t>https://krrkavec.webnode.sk/druhy-/havran/</a:t>
            </a:r>
          </a:p>
        </p:txBody>
      </p:sp>
    </p:spTree>
    <p:extLst>
      <p:ext uri="{BB962C8B-B14F-4D97-AF65-F5344CB8AC3E}">
        <p14:creationId xmlns:p14="http://schemas.microsoft.com/office/powerpoint/2010/main" val="281206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a:extLst>
              <a:ext uri="{FF2B5EF4-FFF2-40B4-BE49-F238E27FC236}">
                <a16:creationId xmlns:a16="http://schemas.microsoft.com/office/drawing/2014/main" id="{97B0352C-81BC-491A-82B0-32E5F3E55AC8}"/>
              </a:ext>
            </a:extLst>
          </p:cNvPr>
          <p:cNvPicPr>
            <a:picLocks noChangeAspect="1"/>
          </p:cNvPicPr>
          <p:nvPr/>
        </p:nvPicPr>
        <p:blipFill rotWithShape="1">
          <a:blip r:embed="rId2">
            <a:extLst>
              <a:ext uri="{28A0092B-C50C-407E-A947-70E740481C1C}">
                <a14:useLocalDpi xmlns:a14="http://schemas.microsoft.com/office/drawing/2010/main" val="0"/>
              </a:ext>
            </a:extLst>
          </a:blip>
          <a:srcRect t="9195"/>
          <a:stretch/>
        </p:blipFill>
        <p:spPr>
          <a:xfrm>
            <a:off x="-2" y="0"/>
            <a:ext cx="12192002" cy="6857999"/>
          </a:xfrm>
          <a:prstGeom prst="rect">
            <a:avLst/>
          </a:prstGeom>
        </p:spPr>
      </p:pic>
      <p:sp>
        <p:nvSpPr>
          <p:cNvPr id="7" name="BlokTextu 6">
            <a:extLst>
              <a:ext uri="{FF2B5EF4-FFF2-40B4-BE49-F238E27FC236}">
                <a16:creationId xmlns:a16="http://schemas.microsoft.com/office/drawing/2014/main" id="{9C8D4E69-10D1-482A-B9B4-92098713D012}"/>
              </a:ext>
            </a:extLst>
          </p:cNvPr>
          <p:cNvSpPr txBox="1"/>
          <p:nvPr/>
        </p:nvSpPr>
        <p:spPr>
          <a:xfrm>
            <a:off x="-2" y="6289706"/>
            <a:ext cx="6180082" cy="369332"/>
          </a:xfrm>
          <a:prstGeom prst="rect">
            <a:avLst/>
          </a:prstGeom>
          <a:noFill/>
        </p:spPr>
        <p:txBody>
          <a:bodyPr wrap="square">
            <a:spAutoFit/>
          </a:bodyPr>
          <a:lstStyle/>
          <a:p>
            <a:r>
              <a:rPr lang="sk-SK" dirty="0"/>
              <a:t>https://snaturou2000.sk/zivocichy/hyl-lesny</a:t>
            </a:r>
          </a:p>
        </p:txBody>
      </p:sp>
      <p:sp>
        <p:nvSpPr>
          <p:cNvPr id="8" name="BlokTextu 7">
            <a:extLst>
              <a:ext uri="{FF2B5EF4-FFF2-40B4-BE49-F238E27FC236}">
                <a16:creationId xmlns:a16="http://schemas.microsoft.com/office/drawing/2014/main" id="{BAF53C69-5E57-48E8-9816-7F4D6257B15C}"/>
              </a:ext>
            </a:extLst>
          </p:cNvPr>
          <p:cNvSpPr txBox="1"/>
          <p:nvPr/>
        </p:nvSpPr>
        <p:spPr>
          <a:xfrm>
            <a:off x="420414" y="220718"/>
            <a:ext cx="5065985" cy="646332"/>
          </a:xfrm>
          <a:prstGeom prst="rect">
            <a:avLst/>
          </a:prstGeom>
          <a:noFill/>
        </p:spPr>
        <p:txBody>
          <a:bodyPr wrap="square" rtlCol="0">
            <a:spAutoFit/>
          </a:bodyPr>
          <a:lstStyle/>
          <a:p>
            <a:r>
              <a:rPr lang="sk-SK" sz="3600" dirty="0">
                <a:latin typeface="Times New Roman" panose="02020603050405020304" pitchFamily="18" charset="0"/>
                <a:cs typeface="Times New Roman" panose="02020603050405020304" pitchFamily="18" charset="0"/>
              </a:rPr>
              <a:t>HÝĽ LESNÝ</a:t>
            </a:r>
          </a:p>
        </p:txBody>
      </p:sp>
    </p:spTree>
    <p:extLst>
      <p:ext uri="{BB962C8B-B14F-4D97-AF65-F5344CB8AC3E}">
        <p14:creationId xmlns:p14="http://schemas.microsoft.com/office/powerpoint/2010/main" val="2895480308"/>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6301</TotalTime>
  <Words>2449</Words>
  <Application>Microsoft Office PowerPoint</Application>
  <PresentationFormat>Širokouhlá</PresentationFormat>
  <Paragraphs>159</Paragraphs>
  <Slides>30</Slides>
  <Notes>12</Notes>
  <HiddenSlides>0</HiddenSlides>
  <MMClips>1</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30</vt:i4>
      </vt:variant>
    </vt:vector>
  </HeadingPairs>
  <TitlesOfParts>
    <vt:vector size="36" baseType="lpstr">
      <vt:lpstr>Arial</vt:lpstr>
      <vt:lpstr>Calibri</vt:lpstr>
      <vt:lpstr>Calibri Light</vt:lpstr>
      <vt:lpstr>Cambria</vt:lpstr>
      <vt:lpstr>Times New Roman</vt:lpstr>
      <vt:lpstr>Motív Office</vt:lpstr>
      <vt:lpstr> VTÁCI V ZIME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Sylvia Kompanová</dc:creator>
  <cp:lastModifiedBy>Sylvia Kompanová</cp:lastModifiedBy>
  <cp:revision>71</cp:revision>
  <dcterms:created xsi:type="dcterms:W3CDTF">2021-01-10T18:39:53Z</dcterms:created>
  <dcterms:modified xsi:type="dcterms:W3CDTF">2021-01-18T20:03:43Z</dcterms:modified>
</cp:coreProperties>
</file>